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5"/>
  </p:notesMasterIdLst>
  <p:sldIdLst>
    <p:sldId id="256" r:id="rId2"/>
    <p:sldId id="275" r:id="rId3"/>
    <p:sldId id="326" r:id="rId4"/>
    <p:sldId id="479" r:id="rId5"/>
    <p:sldId id="431" r:id="rId6"/>
    <p:sldId id="409" r:id="rId7"/>
    <p:sldId id="417" r:id="rId8"/>
    <p:sldId id="418" r:id="rId9"/>
    <p:sldId id="480" r:id="rId10"/>
    <p:sldId id="481" r:id="rId11"/>
    <p:sldId id="411" r:id="rId12"/>
    <p:sldId id="423" r:id="rId13"/>
    <p:sldId id="424" r:id="rId14"/>
    <p:sldId id="360" r:id="rId15"/>
    <p:sldId id="425" r:id="rId16"/>
    <p:sldId id="363" r:id="rId17"/>
    <p:sldId id="477" r:id="rId18"/>
    <p:sldId id="478" r:id="rId19"/>
    <p:sldId id="460" r:id="rId20"/>
    <p:sldId id="461" r:id="rId21"/>
    <p:sldId id="462" r:id="rId22"/>
    <p:sldId id="463" r:id="rId23"/>
    <p:sldId id="464" r:id="rId24"/>
    <p:sldId id="465" r:id="rId25"/>
    <p:sldId id="452" r:id="rId26"/>
    <p:sldId id="467" r:id="rId27"/>
    <p:sldId id="455" r:id="rId28"/>
    <p:sldId id="466" r:id="rId29"/>
    <p:sldId id="457" r:id="rId30"/>
    <p:sldId id="459" r:id="rId31"/>
    <p:sldId id="364" r:id="rId32"/>
    <p:sldId id="427" r:id="rId33"/>
    <p:sldId id="433" r:id="rId34"/>
    <p:sldId id="365" r:id="rId35"/>
    <p:sldId id="366" r:id="rId36"/>
    <p:sldId id="446" r:id="rId37"/>
    <p:sldId id="447" r:id="rId38"/>
    <p:sldId id="449" r:id="rId39"/>
    <p:sldId id="450" r:id="rId40"/>
    <p:sldId id="451" r:id="rId41"/>
    <p:sldId id="337" r:id="rId42"/>
    <p:sldId id="314" r:id="rId43"/>
    <p:sldId id="444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A5E9202-8AF9-7B42-B817-22D148D689E3}">
          <p14:sldIdLst>
            <p14:sldId id="256"/>
            <p14:sldId id="275"/>
            <p14:sldId id="326"/>
          </p14:sldIdLst>
        </p14:section>
        <p14:section name="Breve repaso clase anterior" id="{532BBC8B-79E2-8641-8A2D-C0B21F790FD3}">
          <p14:sldIdLst>
            <p14:sldId id="479"/>
            <p14:sldId id="431"/>
            <p14:sldId id="409"/>
            <p14:sldId id="417"/>
            <p14:sldId id="418"/>
            <p14:sldId id="480"/>
            <p14:sldId id="481"/>
          </p14:sldIdLst>
        </p14:section>
        <p14:section name="Kernels" id="{8866D8F9-C935-0446-99D8-2B1A4583B9FC}">
          <p14:sldIdLst>
            <p14:sldId id="411"/>
            <p14:sldId id="423"/>
            <p14:sldId id="424"/>
            <p14:sldId id="360"/>
            <p14:sldId id="425"/>
            <p14:sldId id="363"/>
          </p14:sldIdLst>
        </p14:section>
        <p14:section name="VI. Aplicaciones en Economia del Consumidor" id="{CF3163CB-692C-6448-909E-59817E71D906}">
          <p14:sldIdLst>
            <p14:sldId id="477"/>
            <p14:sldId id="478"/>
            <p14:sldId id="460"/>
            <p14:sldId id="461"/>
            <p14:sldId id="462"/>
            <p14:sldId id="463"/>
            <p14:sldId id="464"/>
            <p14:sldId id="465"/>
            <p14:sldId id="452"/>
            <p14:sldId id="467"/>
            <p14:sldId id="455"/>
            <p14:sldId id="466"/>
            <p14:sldId id="457"/>
            <p14:sldId id="459"/>
          </p14:sldIdLst>
        </p14:section>
        <p14:section name="VII. Aplicaciones en Economia Laboral" id="{CF699739-05CE-704F-9F15-B038D141A05B}">
          <p14:sldIdLst>
            <p14:sldId id="364"/>
            <p14:sldId id="427"/>
            <p14:sldId id="433"/>
            <p14:sldId id="365"/>
            <p14:sldId id="366"/>
            <p14:sldId id="446"/>
            <p14:sldId id="447"/>
            <p14:sldId id="449"/>
            <p14:sldId id="450"/>
            <p14:sldId id="451"/>
          </p14:sldIdLst>
        </p14:section>
        <p14:section name="Conclusiones finales" id="{30AE4762-25DE-C74D-AF95-4AEC0CC37FB0}">
          <p14:sldIdLst>
            <p14:sldId id="337"/>
            <p14:sldId id="314"/>
            <p14:sldId id="44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6"/>
    <p:restoredTop sz="88844"/>
  </p:normalViewPr>
  <p:slideViewPr>
    <p:cSldViewPr snapToGrid="0">
      <p:cViewPr varScale="1">
        <p:scale>
          <a:sx n="72" d="100"/>
          <a:sy n="72" d="100"/>
        </p:scale>
        <p:origin x="224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1626C3-3729-714F-94C2-171B20A9E52D}" type="doc">
      <dgm:prSet loTypeId="urn:microsoft.com/office/officeart/2005/8/layout/arrow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CD0AE88-A877-8242-BDBF-C2D1925D397E}">
      <dgm:prSet phldrT="[Text]"/>
      <dgm:spPr/>
      <dgm:t>
        <a:bodyPr/>
        <a:lstStyle/>
        <a:p>
          <a:r>
            <a:rPr lang="es-ES_tradnl" noProof="0" dirty="0">
              <a:latin typeface="Gill Sans Nova Light" panose="020B0302020104020203" pitchFamily="34" charset="0"/>
            </a:rPr>
            <a:t>A mayor número de bins</a:t>
          </a:r>
        </a:p>
      </dgm:t>
    </dgm:pt>
    <dgm:pt modelId="{6AABDE02-79BD-864F-8ACA-84E8BDE15814}" type="parTrans" cxnId="{8EEE6077-65B5-AB47-933F-D7523EAB23E6}">
      <dgm:prSet/>
      <dgm:spPr/>
      <dgm:t>
        <a:bodyPr/>
        <a:lstStyle/>
        <a:p>
          <a:endParaRPr lang="es-ES_tradnl" noProof="0" dirty="0">
            <a:latin typeface="Gill Sans Nova Light" panose="020B0302020104020203" pitchFamily="34" charset="0"/>
          </a:endParaRPr>
        </a:p>
      </dgm:t>
    </dgm:pt>
    <dgm:pt modelId="{4A2B97A5-95F3-4240-845E-94AFCB797E28}" type="sibTrans" cxnId="{8EEE6077-65B5-AB47-933F-D7523EAB23E6}">
      <dgm:prSet/>
      <dgm:spPr/>
      <dgm:t>
        <a:bodyPr/>
        <a:lstStyle/>
        <a:p>
          <a:endParaRPr lang="es-ES_tradnl" noProof="0" dirty="0">
            <a:latin typeface="Gill Sans Nova Light" panose="020B0302020104020203" pitchFamily="34" charset="0"/>
          </a:endParaRPr>
        </a:p>
      </dgm:t>
    </dgm:pt>
    <dgm:pt modelId="{677C7B22-F18F-104C-B819-9C5C5BEE48CF}">
      <dgm:prSet phldrT="[Text]"/>
      <dgm:spPr/>
      <dgm:t>
        <a:bodyPr/>
        <a:lstStyle/>
        <a:p>
          <a:r>
            <a:rPr lang="es-ES_tradnl" noProof="0" dirty="0">
              <a:latin typeface="Gill Sans Nova Light" panose="020B0302020104020203" pitchFamily="34" charset="0"/>
            </a:rPr>
            <a:t>Menor sesgo del Histograma</a:t>
          </a:r>
        </a:p>
      </dgm:t>
    </dgm:pt>
    <dgm:pt modelId="{CC72FE40-36D9-7540-B76A-8FC8BCA09506}" type="parTrans" cxnId="{8B30058E-6A32-BD4B-9C2D-D35973334944}">
      <dgm:prSet/>
      <dgm:spPr/>
      <dgm:t>
        <a:bodyPr/>
        <a:lstStyle/>
        <a:p>
          <a:endParaRPr lang="es-ES_tradnl" noProof="0" dirty="0">
            <a:latin typeface="Gill Sans Nova Light" panose="020B0302020104020203" pitchFamily="34" charset="0"/>
          </a:endParaRPr>
        </a:p>
      </dgm:t>
    </dgm:pt>
    <dgm:pt modelId="{B962A88C-EB56-554F-99BB-1A15BAF8ABEB}" type="sibTrans" cxnId="{8B30058E-6A32-BD4B-9C2D-D35973334944}">
      <dgm:prSet/>
      <dgm:spPr/>
      <dgm:t>
        <a:bodyPr/>
        <a:lstStyle/>
        <a:p>
          <a:endParaRPr lang="es-ES_tradnl" noProof="0" dirty="0">
            <a:latin typeface="Gill Sans Nova Light" panose="020B0302020104020203" pitchFamily="34" charset="0"/>
          </a:endParaRPr>
        </a:p>
      </dgm:t>
    </dgm:pt>
    <dgm:pt modelId="{9821C2B1-A039-A447-9115-61FE836AAEE9}" type="pres">
      <dgm:prSet presAssocID="{A21626C3-3729-714F-94C2-171B20A9E52D}" presName="compositeShape" presStyleCnt="0">
        <dgm:presLayoutVars>
          <dgm:chMax val="2"/>
          <dgm:dir/>
          <dgm:resizeHandles val="exact"/>
        </dgm:presLayoutVars>
      </dgm:prSet>
      <dgm:spPr/>
    </dgm:pt>
    <dgm:pt modelId="{A2ECFD14-7D65-3241-90E2-8171A1C501FF}" type="pres">
      <dgm:prSet presAssocID="{1CD0AE88-A877-8242-BDBF-C2D1925D397E}" presName="upArrow" presStyleLbl="node1" presStyleIdx="0" presStyleCnt="2"/>
      <dgm:spPr>
        <a:solidFill>
          <a:srgbClr val="92D050"/>
        </a:solidFill>
        <a:ln>
          <a:solidFill>
            <a:schemeClr val="accent6">
              <a:lumMod val="75000"/>
            </a:schemeClr>
          </a:solidFill>
        </a:ln>
      </dgm:spPr>
    </dgm:pt>
    <dgm:pt modelId="{D90A5D76-C533-CB44-BC2F-7246776EEFCE}" type="pres">
      <dgm:prSet presAssocID="{1CD0AE88-A877-8242-BDBF-C2D1925D397E}" presName="upArrowText" presStyleLbl="revTx" presStyleIdx="0" presStyleCnt="2">
        <dgm:presLayoutVars>
          <dgm:chMax val="0"/>
          <dgm:bulletEnabled val="1"/>
        </dgm:presLayoutVars>
      </dgm:prSet>
      <dgm:spPr/>
    </dgm:pt>
    <dgm:pt modelId="{D4CE5E79-FF80-944B-9F53-DED0C65FCE74}" type="pres">
      <dgm:prSet presAssocID="{677C7B22-F18F-104C-B819-9C5C5BEE48CF}" presName="downArrow" presStyleLbl="node1" presStyleIdx="1" presStyleCnt="2"/>
      <dgm:spPr>
        <a:solidFill>
          <a:schemeClr val="accent1">
            <a:lumMod val="60000"/>
            <a:lumOff val="40000"/>
          </a:schemeClr>
        </a:solidFill>
        <a:ln>
          <a:solidFill>
            <a:srgbClr val="002060"/>
          </a:solidFill>
        </a:ln>
      </dgm:spPr>
    </dgm:pt>
    <dgm:pt modelId="{8977AC18-1043-FA4D-89CF-ECA2774FA0CA}" type="pres">
      <dgm:prSet presAssocID="{677C7B22-F18F-104C-B819-9C5C5BEE48CF}" presName="downArrowText" presStyleLbl="revTx" presStyleIdx="1" presStyleCnt="2">
        <dgm:presLayoutVars>
          <dgm:chMax val="0"/>
          <dgm:bulletEnabled val="1"/>
        </dgm:presLayoutVars>
      </dgm:prSet>
      <dgm:spPr/>
    </dgm:pt>
  </dgm:ptLst>
  <dgm:cxnLst>
    <dgm:cxn modelId="{12466B2C-884C-514A-849D-9716F0C6EEBB}" type="presOf" srcId="{1CD0AE88-A877-8242-BDBF-C2D1925D397E}" destId="{D90A5D76-C533-CB44-BC2F-7246776EEFCE}" srcOrd="0" destOrd="0" presId="urn:microsoft.com/office/officeart/2005/8/layout/arrow4"/>
    <dgm:cxn modelId="{8EEE6077-65B5-AB47-933F-D7523EAB23E6}" srcId="{A21626C3-3729-714F-94C2-171B20A9E52D}" destId="{1CD0AE88-A877-8242-BDBF-C2D1925D397E}" srcOrd="0" destOrd="0" parTransId="{6AABDE02-79BD-864F-8ACA-84E8BDE15814}" sibTransId="{4A2B97A5-95F3-4240-845E-94AFCB797E28}"/>
    <dgm:cxn modelId="{7AE0A186-21A1-6245-A690-BF4CE21EB29B}" type="presOf" srcId="{677C7B22-F18F-104C-B819-9C5C5BEE48CF}" destId="{8977AC18-1043-FA4D-89CF-ECA2774FA0CA}" srcOrd="0" destOrd="0" presId="urn:microsoft.com/office/officeart/2005/8/layout/arrow4"/>
    <dgm:cxn modelId="{8B30058E-6A32-BD4B-9C2D-D35973334944}" srcId="{A21626C3-3729-714F-94C2-171B20A9E52D}" destId="{677C7B22-F18F-104C-B819-9C5C5BEE48CF}" srcOrd="1" destOrd="0" parTransId="{CC72FE40-36D9-7540-B76A-8FC8BCA09506}" sibTransId="{B962A88C-EB56-554F-99BB-1A15BAF8ABEB}"/>
    <dgm:cxn modelId="{8CED6C9A-58F9-0E4E-98A3-37A4E0203D0B}" type="presOf" srcId="{A21626C3-3729-714F-94C2-171B20A9E52D}" destId="{9821C2B1-A039-A447-9115-61FE836AAEE9}" srcOrd="0" destOrd="0" presId="urn:microsoft.com/office/officeart/2005/8/layout/arrow4"/>
    <dgm:cxn modelId="{7B36E43F-64D3-BF4B-AE50-7A2344EAD4A8}" type="presParOf" srcId="{9821C2B1-A039-A447-9115-61FE836AAEE9}" destId="{A2ECFD14-7D65-3241-90E2-8171A1C501FF}" srcOrd="0" destOrd="0" presId="urn:microsoft.com/office/officeart/2005/8/layout/arrow4"/>
    <dgm:cxn modelId="{756CFB52-881A-4D4A-92BF-A0186B4978AB}" type="presParOf" srcId="{9821C2B1-A039-A447-9115-61FE836AAEE9}" destId="{D90A5D76-C533-CB44-BC2F-7246776EEFCE}" srcOrd="1" destOrd="0" presId="urn:microsoft.com/office/officeart/2005/8/layout/arrow4"/>
    <dgm:cxn modelId="{0C0E4380-78AB-E043-94D7-01B2730460A1}" type="presParOf" srcId="{9821C2B1-A039-A447-9115-61FE836AAEE9}" destId="{D4CE5E79-FF80-944B-9F53-DED0C65FCE74}" srcOrd="2" destOrd="0" presId="urn:microsoft.com/office/officeart/2005/8/layout/arrow4"/>
    <dgm:cxn modelId="{5EEE14C9-AF2D-784B-99E8-C4AD6281DDDC}" type="presParOf" srcId="{9821C2B1-A039-A447-9115-61FE836AAEE9}" destId="{8977AC18-1043-FA4D-89CF-ECA2774FA0CA}" srcOrd="3" destOrd="0" presId="urn:microsoft.com/office/officeart/2005/8/layout/arrow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ECFD14-7D65-3241-90E2-8171A1C501FF}">
      <dsp:nvSpPr>
        <dsp:cNvPr id="0" name=""/>
        <dsp:cNvSpPr/>
      </dsp:nvSpPr>
      <dsp:spPr>
        <a:xfrm>
          <a:off x="1631036" y="0"/>
          <a:ext cx="1026159" cy="769619"/>
        </a:xfrm>
        <a:prstGeom prst="upArrow">
          <a:avLst/>
        </a:prstGeom>
        <a:solidFill>
          <a:srgbClr val="92D050"/>
        </a:solidFill>
        <a:ln w="12700" cap="flat" cmpd="sng" algn="ctr">
          <a:solidFill>
            <a:schemeClr val="accent6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0A5D76-C533-CB44-BC2F-7246776EEFCE}">
      <dsp:nvSpPr>
        <dsp:cNvPr id="0" name=""/>
        <dsp:cNvSpPr/>
      </dsp:nvSpPr>
      <dsp:spPr>
        <a:xfrm>
          <a:off x="2687980" y="0"/>
          <a:ext cx="5888736" cy="7696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0" rIns="241808" bIns="241808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400" kern="1200" noProof="0" dirty="0">
              <a:latin typeface="Gill Sans Nova Light" panose="020B0302020104020203" pitchFamily="34" charset="0"/>
            </a:rPr>
            <a:t>A mayor número de bins</a:t>
          </a:r>
        </a:p>
      </dsp:txBody>
      <dsp:txXfrm>
        <a:off x="2687980" y="0"/>
        <a:ext cx="5888736" cy="769619"/>
      </dsp:txXfrm>
    </dsp:sp>
    <dsp:sp modelId="{D4CE5E79-FF80-944B-9F53-DED0C65FCE74}">
      <dsp:nvSpPr>
        <dsp:cNvPr id="0" name=""/>
        <dsp:cNvSpPr/>
      </dsp:nvSpPr>
      <dsp:spPr>
        <a:xfrm>
          <a:off x="1938883" y="833754"/>
          <a:ext cx="1026159" cy="769619"/>
        </a:xfrm>
        <a:prstGeom prst="downArrow">
          <a:avLst/>
        </a:prstGeom>
        <a:solidFill>
          <a:schemeClr val="accent1">
            <a:lumMod val="60000"/>
            <a:lumOff val="40000"/>
          </a:schemeClr>
        </a:solidFill>
        <a:ln w="12700" cap="flat" cmpd="sng" algn="ctr">
          <a:solidFill>
            <a:srgbClr val="00206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77AC18-1043-FA4D-89CF-ECA2774FA0CA}">
      <dsp:nvSpPr>
        <dsp:cNvPr id="0" name=""/>
        <dsp:cNvSpPr/>
      </dsp:nvSpPr>
      <dsp:spPr>
        <a:xfrm>
          <a:off x="2995827" y="833754"/>
          <a:ext cx="5888736" cy="76961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0" rIns="241808" bIns="241808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3400" kern="1200" noProof="0" dirty="0">
              <a:latin typeface="Gill Sans Nova Light" panose="020B0302020104020203" pitchFamily="34" charset="0"/>
            </a:rPr>
            <a:t>Menor sesgo del Histograma</a:t>
          </a:r>
        </a:p>
      </dsp:txBody>
      <dsp:txXfrm>
        <a:off x="2995827" y="833754"/>
        <a:ext cx="5888736" cy="76961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4">
  <dgm:title val=""/>
  <dgm:desc val=""/>
  <dgm:catLst>
    <dgm:cat type="relationship" pri="8000"/>
    <dgm:cat type="process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b" for="ch" forName="upArrowText" refType="h" fact="0.48"/>
              <dgm:constr type="l" for="ch" forName="upArrowText" refType="w" refFor="ch" refForName="upArrow" fact="1.03"/>
            </dgm:constrLst>
          </dgm:if>
          <dgm:else name="Name4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b" for="ch" forName="upArrow" refType="h" fact="0.48"/>
              <dgm:constr type="l" for="ch" forName="upArrow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b" for="ch" forName="upArrowText" refType="h" fact="0.48"/>
              <dgm:constr type="l" for="ch" forName="upArrowText" refType="w" refFor="ch" refForName="upArrow" fact="1.03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refFor="ch" refForName="downArrow" fact="0.3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 refType="w" refFor="ch" refForName="downArrow" fact="1.33"/>
            </dgm:constrLst>
          </dgm:else>
        </dgm:choose>
      </dgm:if>
      <dgm:else name="Name5">
        <dgm:choose name="Name6">
          <dgm:if name="Name7" axis="ch" ptType="node" func="cnt" op="lte" val="1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/>
              <dgm:constr type="t" for="ch" forName="upArrowText"/>
              <dgm:constr type="l" for="ch" forName="upArrowText" refType="w" fact="0.1"/>
            </dgm:constrLst>
          </dgm:if>
          <dgm:else name="Name8">
            <dgm:constrLst>
              <dgm:constr type="primFontSz" for="des" ptType="node" op="equ" val="65"/>
              <dgm:constr type="w" for="ch" forName="upArrow" refType="w" fact="0.33"/>
              <dgm:constr type="h" for="ch" forName="upArrow" refType="h" fact="0.48"/>
              <dgm:constr type="t" for="ch" forName="upArrow"/>
              <dgm:constr type="l" for="ch" forName="upArrow" refType="w" fact="0.67"/>
              <dgm:constr type="h" for="ch" forName="upArrow" refType="w" refFor="ch" refForName="upArrow" op="gte" fact="0.75"/>
              <dgm:constr type="w" for="ch" forName="upArrowText" refType="w" fact="0.56"/>
              <dgm:constr type="h" for="ch" forName="upArrowText" refType="h" fact="0.48"/>
              <dgm:constr type="t" for="ch" forName="upArrowText"/>
              <dgm:constr type="l" for="ch" forName="upArrowText" refType="w" fact="0.1"/>
              <dgm:constr type="w" for="ch" forName="downArrow" refType="w" fact="0.33"/>
              <dgm:constr type="h" for="ch" forName="downArrow" refType="h" fact="0.48"/>
              <dgm:constr type="t" for="ch" forName="downArrow" refType="h" fact="0.52"/>
              <dgm:constr type="l" for="ch" forName="downArrow" refType="w" fact="0.57"/>
              <dgm:constr type="h" for="ch" forName="downArrow" refType="w" refFor="ch" refForName="downArrow" op="gte" fact="0.75"/>
              <dgm:constr type="w" for="ch" forName="downArrowText" refType="w" fact="0.56"/>
              <dgm:constr type="h" for="ch" forName="downArrowText" refType="h" fact="0.48"/>
              <dgm:constr type="t" for="ch" forName="downArrowText" refType="h" fact="0.52"/>
              <dgm:constr type="l" for="ch" forName="downArrowText"/>
            </dgm:constrLst>
          </dgm:else>
        </dgm:choose>
      </dgm:else>
    </dgm:choose>
    <dgm:ruleLst/>
    <dgm:forEach name="Name9" axis="ch" ptType="node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chMax val="0"/>
          <dgm:bulletEnabled val="1"/>
        </dgm:varLst>
        <dgm:choose name="Name10">
          <dgm:if name="Name1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2">
            <dgm:choose name="Name13">
              <dgm:if name="Name14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15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  <dgm:forEach name="Name16" axis="ch" ptType="node" st="2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chMax val="0"/>
          <dgm:bulletEnabled val="1"/>
        </dgm:varLst>
        <dgm:choose name="Name17">
          <dgm:if name="Name18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19">
            <dgm:choose name="Name20">
              <dgm:if name="Name21" func="var" arg="dir" op="equ" val="norm">
                <dgm:alg type="tx">
                  <dgm:param type="parTxLTRAlign" val="l"/>
                  <dgm:param type="parTxRTLAlign" val="l"/>
                  <dgm:param type="txAnchorVertCh" val="mid"/>
                </dgm:alg>
              </dgm:if>
              <dgm:else name="Name22">
                <dgm:alg type="tx">
                  <dgm:param type="parTxLTRAlign" val="r"/>
                  <dgm:param type="parTxRTLAlign" val="r"/>
                  <dgm:param type="txAnchorVertCh" val="mid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onstrLst>
          <dgm:constr type="tMarg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31.png>
</file>

<file path=ppt/media/image4.jpeg>
</file>

<file path=ppt/media/image5.png>
</file>

<file path=ppt/media/image6.png>
</file>

<file path=ppt/media/image7.jp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A57B98-7F31-0D42-9B7E-63D1E3B1FEB1}" type="datetimeFigureOut">
              <a:rPr lang="es-ES_tradnl" smtClean="0"/>
              <a:t>10/4/25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B6B6AD-E852-0649-B090-0B587A2ABB49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22000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412AF-8B30-1C4A-9486-8B7EE1FDFB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9920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D07FA-7792-F649-B523-FCAF9068A01B}" type="slidenum">
              <a:rPr lang="es-ES_tradnl" smtClean="0"/>
              <a:t>25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418444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D07FA-7792-F649-B523-FCAF9068A01B}" type="slidenum">
              <a:rPr lang="es-ES_tradnl" smtClean="0"/>
              <a:t>31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490614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D07FA-7792-F649-B523-FCAF9068A01B}" type="slidenum">
              <a:rPr lang="es-ES_tradnl" smtClean="0"/>
              <a:t>33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7164830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D07FA-7792-F649-B523-FCAF9068A01B}" type="slidenum">
              <a:rPr lang="es-ES_tradnl" smtClean="0"/>
              <a:t>36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33037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D07FA-7792-F649-B523-FCAF9068A01B}" type="slidenum">
              <a:rPr lang="es-ES_tradnl" smtClean="0"/>
              <a:t>41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07228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30DE0-2491-4445-BD47-B1B1930FC5E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9194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30DE0-2491-4445-BD47-B1B1930FC5E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51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6B6AD-E852-0649-B090-0B587A2ABB49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89208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6B6AD-E852-0649-B090-0B587A2ABB49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7754421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Material de Sosa Escudero (2020) “</a:t>
            </a:r>
            <a:r>
              <a:rPr lang="en-US" b="1" i="0" u="none" strike="noStrike" dirty="0" err="1">
                <a:solidFill>
                  <a:srgbClr val="2A2A2A"/>
                </a:solidFill>
                <a:effectLst/>
                <a:latin typeface="Lato" panose="020F0502020204030204" pitchFamily="34" charset="0"/>
              </a:rPr>
              <a:t>Densidad</a:t>
            </a:r>
            <a:r>
              <a:rPr lang="en-US" b="1" i="0" u="none" strike="noStrike" dirty="0">
                <a:solidFill>
                  <a:srgbClr val="2A2A2A"/>
                </a:solidFill>
                <a:effectLst/>
                <a:latin typeface="Lato" panose="020F0502020204030204" pitchFamily="34" charset="0"/>
              </a:rPr>
              <a:t> y </a:t>
            </a:r>
            <a:r>
              <a:rPr lang="en-US" b="1" i="0" u="none" strike="noStrike" dirty="0" err="1">
                <a:solidFill>
                  <a:srgbClr val="2A2A2A"/>
                </a:solidFill>
                <a:effectLst/>
                <a:latin typeface="Lato" panose="020F0502020204030204" pitchFamily="34" charset="0"/>
              </a:rPr>
              <a:t>regresión</a:t>
            </a:r>
            <a:r>
              <a:rPr lang="en-US" b="1" i="0" u="none" strike="noStrike" dirty="0">
                <a:solidFill>
                  <a:srgbClr val="2A2A2A"/>
                </a:solidFill>
                <a:effectLst/>
                <a:latin typeface="Lato" panose="020F0502020204030204" pitchFamily="34" charset="0"/>
              </a:rPr>
              <a:t> no </a:t>
            </a:r>
            <a:r>
              <a:rPr lang="en-US" b="1" i="0" u="none" strike="noStrike" dirty="0" err="1">
                <a:solidFill>
                  <a:srgbClr val="2A2A2A"/>
                </a:solidFill>
                <a:effectLst/>
                <a:latin typeface="Lato" panose="020F0502020204030204" pitchFamily="34" charset="0"/>
              </a:rPr>
              <a:t>paramétrica</a:t>
            </a:r>
            <a:r>
              <a:rPr lang="es-ES_tradnl" dirty="0"/>
              <a:t>”: https://</a:t>
            </a:r>
            <a:r>
              <a:rPr lang="es-ES_tradnl" dirty="0" err="1"/>
              <a:t>bigdataudesa.weebly.com</a:t>
            </a:r>
            <a:r>
              <a:rPr lang="es-ES_tradnl" dirty="0"/>
              <a:t>/</a:t>
            </a:r>
            <a:r>
              <a:rPr lang="es-ES_tradnl" dirty="0" err="1"/>
              <a:t>uploads</a:t>
            </a:r>
            <a:r>
              <a:rPr lang="es-ES_tradnl" dirty="0"/>
              <a:t>/8/6/9/0/86901080/densityregression2020.pdf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630DE0-2491-4445-BD47-B1B1930FC5E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24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D07FA-7792-F649-B523-FCAF9068A01B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490614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D07FA-7792-F649-B523-FCAF9068A01B}" type="slidenum">
              <a:rPr lang="es-ES_tradnl" smtClean="0"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276754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Link al paper: https://</a:t>
            </a:r>
            <a:r>
              <a:rPr lang="es-ES_tradnl" dirty="0" err="1"/>
              <a:t>www.sciencedirect.com</a:t>
            </a:r>
            <a:r>
              <a:rPr lang="es-ES_tradnl" dirty="0"/>
              <a:t>/</a:t>
            </a:r>
            <a:r>
              <a:rPr lang="es-ES_tradnl" dirty="0" err="1"/>
              <a:t>science</a:t>
            </a:r>
            <a:r>
              <a:rPr lang="es-ES_tradnl" dirty="0"/>
              <a:t>/</a:t>
            </a:r>
            <a:r>
              <a:rPr lang="es-ES_tradnl" dirty="0" err="1"/>
              <a:t>article</a:t>
            </a:r>
            <a:r>
              <a:rPr lang="es-ES_tradnl" dirty="0"/>
              <a:t>/</a:t>
            </a:r>
            <a:r>
              <a:rPr lang="es-ES_tradnl" dirty="0" err="1"/>
              <a:t>pii</a:t>
            </a:r>
            <a:r>
              <a:rPr lang="es-ES_tradnl" dirty="0"/>
              <a:t>/S0306919218302197?casa_token=Et325wEaGO0AAAAA:Sfl5aLohKkyxCwgDO2ww6Wyk0tHE0Xc9kadH1jT67cdn9Tu4gTsxcxGL3BcjiP7l1tG_ObJMXhk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B6B6AD-E852-0649-B090-0B587A2ABB49}" type="slidenum">
              <a:rPr lang="es-ES_tradnl" smtClean="0"/>
              <a:t>24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55556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CB98C-7E11-E20C-7CA1-01CA7BC605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8FC3A6-7EF0-25DE-49FD-093DABEA40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BDF46-6163-6B81-C8F2-2AFCA65AD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96A44-393B-2349-9636-C2E629343387}" type="datetime1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D8C366-551D-FE97-2B1D-32127BF38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01B1D-ECC1-F92A-E5F2-CCE79365E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386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36847-10A3-1E86-2365-C19719B4A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F4D640-C06A-7E21-00D5-44964ADC6B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FFEB36-D0A3-DD5E-C201-B27A7169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0747D-E2B9-0645-9126-214ED2EB266F}" type="datetime1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6C4C8-11C3-310B-0494-5A9A39C6A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73FB9E-F285-F7AE-0E8F-94E443916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731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9591E1-25BE-1B7D-2747-B206B76901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0C95D2-79AD-B457-5041-AF0BC72AD4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D9B71-7EFC-DD71-1559-F745192F9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EB08E-9945-494E-8140-072E164898FC}" type="datetime1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4FD8D1-6C57-FE1E-C640-C760ABFFA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79F31-ACBF-4495-3650-1BBE0598F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317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0CDC1-3848-0D97-B7AC-87941E6A6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930B0-69E0-A392-06B3-B0B255B708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B745A-C184-9A02-3478-963C49CD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D7DD35-DA54-6249-8929-31941A6F915E}" type="datetime1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E6306-932B-2678-8102-D5B1FF6A8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FBCBB-A717-3F86-896B-2E915566B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44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2CE9D-254D-F34F-04CD-7171E08AA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D3A657-71FF-6D0F-FA99-85DC67E6EC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3D6D25-137F-9F92-60F0-FB0CA02EF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33375-BE77-974E-B796-FE3045409A94}" type="datetime1">
              <a:rPr lang="en-US" smtClean="0"/>
              <a:t>4/10/25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48134-AEC4-52EE-619E-153EC79DA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A96E28-6B6A-F6F8-4722-E4543D315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86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31D6C-E496-E079-CBB1-0568125CB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E5603-C8AA-9A92-329E-1802B5F592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050DDA-AA05-B9E0-6968-15C94DE92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F06625-219C-99D2-3E54-1E8F41B24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45ED56-00FC-634F-B6C2-E86770DA063E}" type="datetime1">
              <a:rPr lang="en-US" smtClean="0"/>
              <a:t>4/10/25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BABBC7-B012-FDE4-EA5B-0F69DA2EA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05FDEE-8F41-2CAA-8017-4038F3B81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1568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BA04D-9D5C-EB18-C5D0-F76A09B06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72525-56CB-7F89-4E11-9F3346C59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4198E8-A9B1-48FB-F54D-A3A92D36D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21E517-63E9-95AE-DECC-CFC5865D1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42A0CC-FDD5-8EAE-60EC-D76CDDC978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DA6C08-7F94-962B-4B6D-4E592F0E2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80F7AF-5390-6D41-B3C2-4512AD8DC48F}" type="datetime1">
              <a:rPr lang="en-US" smtClean="0"/>
              <a:t>4/10/25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6DBB8B-904B-340C-44C2-AEB8E7341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57219B-396C-1FD3-E2D2-AE4347275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64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471B7-64C8-5681-B050-6630E101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026AF0-FBD4-6543-A23B-33B8EC5C6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FBA76-D706-234B-B88E-FA9EF4D7D110}" type="datetime1">
              <a:rPr lang="en-US" smtClean="0"/>
              <a:t>4/10/25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087316-ECA6-24C4-30E6-F285BB5BB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F1D056-F9AE-1692-E81E-AF758FCCC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457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A10710-3846-C9D7-2144-F947912C5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7C583-3803-924E-B51C-25F9B096D826}" type="datetime1">
              <a:rPr lang="en-US" smtClean="0"/>
              <a:t>4/10/25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8AC6AD-5E2E-A761-7126-579D50261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F490D8-22CE-08FF-C435-CF9436B2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12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C159F-BCFE-0041-5B65-0F7FC249D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DE978-B876-7F13-E812-15175B9B47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7065CE-0860-1EFD-1CD1-8D84398DFB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E4DE7-1714-6B66-42FD-77D069D7B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9C20E7-E151-324B-B310-BE89353755F2}" type="datetime1">
              <a:rPr lang="en-US" smtClean="0"/>
              <a:t>4/10/25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5CCE9F-F437-9F8B-15B0-8576AFF53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9748-1BAE-0CB1-1ED5-9FF402F0A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604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D5094-D299-E460-49A2-D005A07AC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69A670-8C5F-885F-FB89-1940119E60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F02C41-9999-BFD6-AEAD-EB346FCC3E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E5BE73-C51E-CB3B-FD3F-C461033F7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53A3E-DA75-EC4A-9046-4A3B26FBAAC1}" type="datetime1">
              <a:rPr lang="en-US" smtClean="0"/>
              <a:t>4/10/25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5D6684-3CE0-4A83-95A6-6EBB09496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573D51-51CE-D827-C1EE-C87D922E8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15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CE12EA-8A8E-06EC-6E57-8E5E96C51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340FE1-91A8-46C3-32E1-30AAA21A9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noProof="0"/>
              <a:t>Click to edit Master text styles</a:t>
            </a:r>
          </a:p>
          <a:p>
            <a:pPr lvl="1"/>
            <a:r>
              <a:rPr lang="es-ES_tradnl" noProof="0"/>
              <a:t>Second level</a:t>
            </a:r>
          </a:p>
          <a:p>
            <a:pPr lvl="2"/>
            <a:r>
              <a:rPr lang="es-ES_tradnl" noProof="0"/>
              <a:t>Third level</a:t>
            </a:r>
          </a:p>
          <a:p>
            <a:pPr lvl="3"/>
            <a:r>
              <a:rPr lang="es-ES_tradnl" noProof="0"/>
              <a:t>Fourth level</a:t>
            </a:r>
          </a:p>
          <a:p>
            <a:pPr lvl="4"/>
            <a:r>
              <a:rPr lang="es-ES_tradnl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569DB0-88CE-6331-AB80-0CB309875B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fld id="{203A4A31-8716-1243-A06A-E7884CD293D7}" type="datetime1">
              <a:rPr lang="en-US" noProof="0" smtClean="0"/>
              <a:t>4/10/25</a:t>
            </a:fld>
            <a:endParaRPr lang="es-ES_tradnl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5CBFB-E83F-ED57-BB3C-53CCB66624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endParaRPr lang="es-ES_tradnl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FDCCDE-D195-0527-335D-0AECD8803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>
                <a:solidFill>
                  <a:schemeClr val="tx1">
                    <a:tint val="75000"/>
                  </a:schemeClr>
                </a:solidFill>
                <a:latin typeface="Gill Sans Nova Light" panose="020F0302020204030204" pitchFamily="34" charset="0"/>
                <a:cs typeface="Gill Sans Nova Light" panose="020F0302020204030204" pitchFamily="34" charset="0"/>
              </a:defRPr>
            </a:lvl1pPr>
          </a:lstStyle>
          <a:p>
            <a:fld id="{278C1CC4-2077-434E-BCF1-5D01C08A9B17}" type="slidenum">
              <a:rPr lang="es-ES_tradnl" smtClean="0"/>
              <a:pPr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809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2060"/>
          </a:solidFill>
          <a:latin typeface="Goudy Old Style" panose="02020502050305020303" pitchFamily="18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Gill Sans Nova Light" panose="020F0302020204030204" pitchFamily="34" charset="0"/>
          <a:ea typeface="+mn-ea"/>
          <a:cs typeface="Gill Sans Nova Light" panose="020F030202020403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Gill Sans Nova Light" panose="020F0302020204030204" pitchFamily="34" charset="0"/>
          <a:ea typeface="+mn-ea"/>
          <a:cs typeface="Gill Sans Nova Light" panose="020F030202020403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Gill Sans Nova Light" panose="020F0302020204030204" pitchFamily="34" charset="0"/>
          <a:ea typeface="+mn-ea"/>
          <a:cs typeface="Gill Sans Nova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ill Sans Nova Light" panose="020F0302020204030204" pitchFamily="34" charset="0"/>
          <a:ea typeface="+mn-ea"/>
          <a:cs typeface="Gill Sans Nova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ill Sans Nova Light" panose="020F0302020204030204" pitchFamily="34" charset="0"/>
          <a:ea typeface="+mn-ea"/>
          <a:cs typeface="Gill Sans Nova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commons.wikimedia.org/wiki/File:Cheers_beer.jp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alendly.com/m-n-romero91/30min-office-hour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hyperlink" Target="mailto:25RO35480961@campus.economicas.uba.ar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www.pexels.com/photo/dart-dartboard-game-precision-242494/" TargetMode="Externa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2C8F4-54CC-EED9-C31F-8F80FFB62E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46910"/>
            <a:ext cx="9144000" cy="2387600"/>
          </a:xfrm>
        </p:spPr>
        <p:txBody>
          <a:bodyPr>
            <a:normAutofit/>
          </a:bodyPr>
          <a:lstStyle/>
          <a:p>
            <a:r>
              <a:rPr lang="es-ES" sz="4400" b="1" kern="1400" dirty="0">
                <a:solidFill>
                  <a:srgbClr val="002060"/>
                </a:solidFill>
                <a:effectLst/>
                <a:latin typeface="Goudy Old Style" panose="02020502050305020303" pitchFamily="18" charset="77"/>
                <a:ea typeface="Times New Roman" panose="02020603050405020304" pitchFamily="18" charset="0"/>
                <a:cs typeface="Times New Roman" panose="02020603050405020304" pitchFamily="18" charset="0"/>
              </a:rPr>
              <a:t>Métodos No Paramétricos I: </a:t>
            </a:r>
            <a:br>
              <a:rPr lang="es-ES" sz="4400" b="1" kern="1400" dirty="0">
                <a:solidFill>
                  <a:srgbClr val="002060"/>
                </a:solidFill>
                <a:effectLst/>
                <a:latin typeface="Goudy Old Style" panose="02020502050305020303" pitchFamily="18" charset="77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s-ES" sz="4400" b="1" kern="1400" dirty="0">
                <a:solidFill>
                  <a:srgbClr val="002060"/>
                </a:solidFill>
                <a:effectLst/>
                <a:latin typeface="Goudy Old Style" panose="02020502050305020303" pitchFamily="18" charset="77"/>
                <a:ea typeface="Times New Roman" panose="02020603050405020304" pitchFamily="18" charset="0"/>
                <a:cs typeface="Times New Roman" panose="02020603050405020304" pitchFamily="18" charset="0"/>
              </a:rPr>
              <a:t>Histogramas</a:t>
            </a:r>
            <a:endParaRPr lang="en-US" sz="149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F55BDD-1493-5FB8-8EDB-106F9B3629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49115"/>
            <a:ext cx="9144000" cy="1655762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rgbClr val="000000"/>
                </a:solidFill>
                <a:effectLst/>
                <a:latin typeface="Gill Sans Nova Light" panose="020F03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María Noelia Romero</a:t>
            </a:r>
            <a:r>
              <a:rPr lang="en-US" sz="4000" dirty="0">
                <a:effectLst/>
              </a:rPr>
              <a:t> </a:t>
            </a:r>
            <a:endParaRPr lang="en-US" sz="4000" dirty="0"/>
          </a:p>
          <a:p>
            <a:r>
              <a:rPr lang="es-ES" sz="2800" dirty="0">
                <a:solidFill>
                  <a:srgbClr val="000000"/>
                </a:solidFill>
                <a:latin typeface="Gill Sans Nova Light" panose="020F0302020204030204" pitchFamily="34" charset="0"/>
                <a:cs typeface="Times New Roman" panose="02020603050405020304" pitchFamily="18" charset="0"/>
              </a:rPr>
              <a:t>Clase 9</a:t>
            </a:r>
            <a:endParaRPr lang="en-US" sz="3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EADCD9-CEB1-5D1E-D7AC-167899E21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027F2D-CC52-462D-4A92-C7C4502C71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50" y="853123"/>
            <a:ext cx="1463040" cy="1463040"/>
          </a:xfrm>
          <a:prstGeom prst="rect">
            <a:avLst/>
          </a:prstGeom>
        </p:spPr>
      </p:pic>
      <p:pic>
        <p:nvPicPr>
          <p:cNvPr id="6" name="Picture 5" descr="A blue and yellow logo&#10;&#10;Description automatically generated">
            <a:extLst>
              <a:ext uri="{FF2B5EF4-FFF2-40B4-BE49-F238E27FC236}">
                <a16:creationId xmlns:a16="http://schemas.microsoft.com/office/drawing/2014/main" id="{939E0972-AB4F-C51D-7B38-9F10B613F9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2007" y="849631"/>
            <a:ext cx="1271793" cy="146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782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8336D-F41F-684A-8D44-E33511656A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Consideraciones para la Visualización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57538-C70A-C83D-009A-86FB316E6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Probar:</a:t>
            </a:r>
          </a:p>
          <a:p>
            <a:pPr lvl="1"/>
            <a:r>
              <a:rPr lang="es-ES_tradnl" dirty="0"/>
              <a:t>Distintos </a:t>
            </a:r>
            <a:r>
              <a:rPr lang="es-ES_tradnl" dirty="0">
                <a:solidFill>
                  <a:srgbClr val="002060"/>
                </a:solidFill>
              </a:rPr>
              <a:t>anchos de banda </a:t>
            </a:r>
            <a:r>
              <a:rPr lang="es-ES_tradnl" dirty="0"/>
              <a:t>(largos) del histograma</a:t>
            </a:r>
          </a:p>
          <a:p>
            <a:pPr lvl="1"/>
            <a:r>
              <a:rPr lang="es-ES_tradnl" dirty="0"/>
              <a:t>Distintos números de </a:t>
            </a:r>
            <a:r>
              <a:rPr lang="es-ES_tradnl" dirty="0">
                <a:solidFill>
                  <a:srgbClr val="002060"/>
                </a:solidFill>
              </a:rPr>
              <a:t>bins</a:t>
            </a:r>
          </a:p>
          <a:p>
            <a:r>
              <a:rPr lang="es-ES_tradnl" dirty="0"/>
              <a:t>Salarios, Ingresos o Beneficios:</a:t>
            </a:r>
          </a:p>
          <a:p>
            <a:pPr lvl="1"/>
            <a:r>
              <a:rPr lang="es-ES_tradnl" dirty="0"/>
              <a:t>Útil dejar a un </a:t>
            </a:r>
            <a:r>
              <a:rPr lang="es-ES_tradnl" dirty="0">
                <a:solidFill>
                  <a:srgbClr val="002060"/>
                </a:solidFill>
              </a:rPr>
              <a:t>costado </a:t>
            </a:r>
            <a:r>
              <a:rPr lang="es-ES_tradnl" dirty="0">
                <a:solidFill>
                  <a:srgbClr val="FF0000"/>
                </a:solidFill>
              </a:rPr>
              <a:t>valores extremos </a:t>
            </a:r>
            <a:r>
              <a:rPr lang="es-ES_tradnl" dirty="0"/>
              <a:t>(sobre todo en la parte derecha de la distribución)</a:t>
            </a:r>
          </a:p>
          <a:p>
            <a:pPr lvl="2"/>
            <a:r>
              <a:rPr lang="es-ES_tradnl" dirty="0"/>
              <a:t>En general: 1% o 0.1%</a:t>
            </a:r>
          </a:p>
          <a:p>
            <a:r>
              <a:rPr lang="es-ES_tradnl" dirty="0"/>
              <a:t>Sumar líneas verticales de promedios, medianas, o valor de corte (</a:t>
            </a:r>
            <a:r>
              <a:rPr lang="es-ES_tradnl" dirty="0" err="1"/>
              <a:t>cutoffs</a:t>
            </a:r>
            <a:r>
              <a:rPr lang="es-ES_tradnl" dirty="0"/>
              <a:t>)</a:t>
            </a:r>
          </a:p>
          <a:p>
            <a:pPr lvl="1"/>
            <a:endParaRPr lang="es-ES_tradnl" dirty="0"/>
          </a:p>
          <a:p>
            <a:endParaRPr lang="es-ES_trad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606B18-2909-5E22-6EFF-33CF14E35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863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42471-9418-E3E3-C7E5-30087178F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Kernels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80597-6948-B78E-E6E3-6E4F9F1321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References</a:t>
            </a:r>
          </a:p>
          <a:p>
            <a:r>
              <a:rPr lang="en-US" dirty="0"/>
              <a:t>Sosa Escudero (2020): </a:t>
            </a:r>
            <a:r>
              <a:rPr lang="en-US" dirty="0" err="1"/>
              <a:t>Clase</a:t>
            </a:r>
            <a:r>
              <a:rPr lang="en-US" dirty="0"/>
              <a:t> </a:t>
            </a:r>
            <a:r>
              <a:rPr lang="en-US" i="1" dirty="0"/>
              <a:t>“</a:t>
            </a:r>
            <a:r>
              <a:rPr lang="en-US" i="1" dirty="0" err="1"/>
              <a:t>Densidad</a:t>
            </a:r>
            <a:r>
              <a:rPr lang="en-US" i="1" dirty="0"/>
              <a:t> y </a:t>
            </a:r>
            <a:r>
              <a:rPr lang="en-US" i="1" dirty="0" err="1"/>
              <a:t>regresion</a:t>
            </a:r>
            <a:r>
              <a:rPr lang="en-US" i="1" dirty="0"/>
              <a:t> no </a:t>
            </a:r>
            <a:r>
              <a:rPr lang="en-US" i="1" dirty="0" err="1"/>
              <a:t>parametrica</a:t>
            </a:r>
            <a:r>
              <a:rPr lang="en-US" i="1" dirty="0"/>
              <a:t>”</a:t>
            </a:r>
          </a:p>
          <a:p>
            <a:r>
              <a:rPr lang="en-US" sz="2600" dirty="0">
                <a:solidFill>
                  <a:srgbClr val="002060"/>
                </a:solidFill>
              </a:rPr>
              <a:t>*</a:t>
            </a:r>
            <a:r>
              <a:rPr lang="en-US" dirty="0"/>
              <a:t> Friedman, J., Hastie, T., &amp; Tibshirani, R. (2001). </a:t>
            </a:r>
            <a:r>
              <a:rPr lang="en-US" i="1" dirty="0"/>
              <a:t>The elements of statistical learning </a:t>
            </a:r>
            <a:r>
              <a:rPr lang="en-US" dirty="0"/>
              <a:t>(Vol. 1). Springer, Berlin: Springer series in statistics. </a:t>
            </a:r>
            <a:r>
              <a:rPr lang="en-US" b="1" dirty="0"/>
              <a:t>Chap. 6.2</a:t>
            </a:r>
            <a:endParaRPr lang="en-US" b="1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8F5EC8-9CA8-BFFB-D2D0-21A543531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985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B4BD0-CDCC-DA4B-6AC3-BC0180AED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Kernels: </a:t>
            </a:r>
            <a:r>
              <a:rPr lang="es-ES_tradn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Formula</a:t>
            </a:r>
            <a:endParaRPr lang="es-ES_trad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ED213D-78BA-48CD-5617-F7E5779689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lang="es-ES_tradnl" dirty="0"/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_tradnl" dirty="0">
                    <a:solidFill>
                      <a:srgbClr val="002060"/>
                    </a:solidFill>
                  </a:rPr>
                  <a:t>función Kernel</a:t>
                </a:r>
                <a:r>
                  <a:rPr lang="es-ES_tradnl" dirty="0"/>
                  <a:t> continua (y generalmente) simétrica </a:t>
                </a:r>
              </a:p>
              <a:p>
                <a:pPr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s-ES_tradnl" dirty="0"/>
                  <a:t> ancho de banda (</a:t>
                </a:r>
                <a:r>
                  <a:rPr lang="en-US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smoothing bandwidth</a:t>
                </a:r>
                <a:r>
                  <a:rPr lang="es-ES_tradnl" dirty="0"/>
                  <a:t>)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s-ES_tradnl" dirty="0"/>
                  <a:t>Controlamos que tan “</a:t>
                </a:r>
                <a:r>
                  <a:rPr lang="es-ES_tradnl" dirty="0">
                    <a:solidFill>
                      <a:srgbClr val="002060"/>
                    </a:solidFill>
                  </a:rPr>
                  <a:t>suave</a:t>
                </a:r>
                <a:r>
                  <a:rPr lang="es-ES_tradnl" dirty="0"/>
                  <a:t>” es la densidad </a:t>
                </a:r>
              </a:p>
              <a:p>
                <a:pPr>
                  <a:lnSpc>
                    <a:spcPct val="150000"/>
                  </a:lnSpc>
                </a:pPr>
                <a:endParaRPr lang="es-ES_tradnl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ED213D-78BA-48CD-5617-F7E5779689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06" t="-19186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FD573-01FB-ED11-81FA-AEF8DB2C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455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B4BD0-CDCC-DA4B-6AC3-BC0180AED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Kernels: </a:t>
            </a:r>
            <a:r>
              <a:rPr lang="es-ES_tradn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Intuición </a:t>
            </a:r>
            <a:endParaRPr lang="es-ES_trad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ED213D-78BA-48CD-5617-F7E5779689D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lang="es-ES_tradnl" dirty="0">
                  <a:solidFill>
                    <a:srgbClr val="002060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s-ES_tradnl" dirty="0">
                    <a:solidFill>
                      <a:srgbClr val="002060"/>
                    </a:solidFill>
                  </a:rPr>
                  <a:t>Intuición</a:t>
                </a:r>
                <a:r>
                  <a:rPr lang="es-ES_tradnl" dirty="0"/>
                  <a:t>: </a:t>
                </a:r>
              </a:p>
              <a:p>
                <a:pPr marL="971550" lvl="1" indent="-51435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s-ES_tradnl" dirty="0"/>
                  <a:t>A cada observación le estima una pequeña función de densidad alrededor </a:t>
                </a:r>
              </a:p>
              <a:p>
                <a:pPr marL="971550" lvl="1" indent="-51435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s-ES_tradnl" dirty="0"/>
                  <a:t>Suma todas las pequeñas funciones</a:t>
                </a:r>
              </a:p>
              <a:p>
                <a:pPr>
                  <a:lnSpc>
                    <a:spcPct val="150000"/>
                  </a:lnSpc>
                </a:pPr>
                <a:endParaRPr lang="es-ES_tradnl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ED213D-78BA-48CD-5617-F7E5779689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2"/>
                <a:stretch>
                  <a:fillRect l="-1711" t="-23837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Content Placeholder 6" descr="A graph of a function&#10;&#10;Description automatically generated">
            <a:extLst>
              <a:ext uri="{FF2B5EF4-FFF2-40B4-BE49-F238E27FC236}">
                <a16:creationId xmlns:a16="http://schemas.microsoft.com/office/drawing/2014/main" id="{7D5259DC-8C83-EC32-12FE-A04BDEAA5B6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72923" y="1825625"/>
            <a:ext cx="4380154" cy="435133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FD573-01FB-ED11-81FA-AEF8DB2C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1657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B4BD0-CDCC-DA4B-6AC3-BC0180AED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Kernels: </a:t>
            </a:r>
            <a:r>
              <a:rPr lang="es-ES_tradn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Formalmente</a:t>
            </a:r>
            <a:endParaRPr lang="es-ES_trad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ED213D-78BA-48CD-5617-F7E5779689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pPr marL="0" indent="0">
                  <a:lnSpc>
                    <a:spcPct val="10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den>
                          </m:f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𝐾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𝑌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h</m:t>
                                  </m:r>
                                </m:den>
                              </m:f>
                            </m:e>
                          </m:d>
                        </m:e>
                      </m:nary>
                    </m:oMath>
                  </m:oMathPara>
                </a14:m>
                <a:endParaRPr lang="es-ES_tradnl" dirty="0"/>
              </a:p>
              <a:p>
                <a:pPr>
                  <a:lnSpc>
                    <a:spcPct val="100000"/>
                  </a:lnSpc>
                </a:pPr>
                <a:r>
                  <a:rPr lang="es-ES_tradnl" dirty="0"/>
                  <a:t>Donde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_tradnl" dirty="0">
                    <a:solidFill>
                      <a:srgbClr val="002060"/>
                    </a:solidFill>
                  </a:rPr>
                  <a:t>función Kernel</a:t>
                </a:r>
                <a:r>
                  <a:rPr lang="es-ES_tradnl" dirty="0"/>
                  <a:t> tal que: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≥0</m:t>
                    </m:r>
                  </m:oMath>
                </a14:m>
                <a:endParaRPr lang="es-ES_tradnl" dirty="0"/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𝐾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</m:oMath>
                </a14:m>
                <a:r>
                  <a:rPr lang="es-ES_tradnl" dirty="0"/>
                  <a:t> (simétrico en cero)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s-ES_tradnl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𝑑𝑠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r>
                  <a:rPr lang="es-ES_tradnl" dirty="0"/>
                  <a:t> (integra 1)</a:t>
                </a:r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s-ES_tradnl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𝑑𝑠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s-ES_tradnl" dirty="0"/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s-ES_tradnl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>
                            <a:latin typeface="Cambria Math" panose="02040503050406030204" pitchFamily="18" charset="0"/>
                          </a:rPr>
                          <m:t>𝐾</m:t>
                        </m:r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</m:d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𝑑𝑠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&lt;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∞</m:t>
                    </m:r>
                  </m:oMath>
                </a14:m>
                <a:endParaRPr lang="es-ES_tradnl" dirty="0"/>
              </a:p>
              <a:p>
                <a:pPr>
                  <a:lnSpc>
                    <a:spcPct val="100000"/>
                  </a:lnSpc>
                </a:pPr>
                <a:r>
                  <a:rPr lang="es-ES_tradnl" i="1" dirty="0"/>
                  <a:t>Intuición</a:t>
                </a:r>
                <a:r>
                  <a:rPr lang="es-ES_tradnl" dirty="0"/>
                  <a:t>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𝐾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𝑧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ES_tradnl" dirty="0"/>
                  <a:t>distintas formas funcionales de medir la distancia 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s-ES_tradnl" dirty="0"/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endParaRPr lang="es-ES_tradnl" dirty="0"/>
              </a:p>
              <a:p>
                <a:pPr marL="971550" lvl="1" indent="-514350">
                  <a:lnSpc>
                    <a:spcPct val="100000"/>
                  </a:lnSpc>
                  <a:buFont typeface="+mj-lt"/>
                  <a:buAutoNum type="arabicPeriod"/>
                </a:pPr>
                <a:endParaRPr lang="es-ES_tradnl" dirty="0"/>
              </a:p>
              <a:p>
                <a:pPr>
                  <a:lnSpc>
                    <a:spcPct val="100000"/>
                  </a:lnSpc>
                </a:pPr>
                <a:endParaRPr lang="es-ES_tradnl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ED213D-78BA-48CD-5617-F7E5779689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30814" b="-12500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FD573-01FB-ED11-81FA-AEF8DB2C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437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B4BD0-CDCC-DA4B-6AC3-BC0180AED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Kernels: </a:t>
            </a:r>
            <a:r>
              <a:rPr lang="es-ES_tradn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Ilustración por tipo de función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D213D-78BA-48CD-5617-F7E577968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s-ES_tradnl" dirty="0"/>
          </a:p>
          <a:p>
            <a:endParaRPr lang="es-ES_tradnl" dirty="0"/>
          </a:p>
          <a:p>
            <a:endParaRPr lang="es-ES_trad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FD573-01FB-ED11-81FA-AEF8DB2C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15</a:t>
            </a:fld>
            <a:endParaRPr lang="en-US"/>
          </a:p>
        </p:txBody>
      </p:sp>
      <p:pic>
        <p:nvPicPr>
          <p:cNvPr id="7" name="Content Placeholder 8" descr="A graph of a function&#10;&#10;Description automatically generated">
            <a:extLst>
              <a:ext uri="{FF2B5EF4-FFF2-40B4-BE49-F238E27FC236}">
                <a16:creationId xmlns:a16="http://schemas.microsoft.com/office/drawing/2014/main" id="{19FA4841-9993-692B-AEB8-F382B276B22E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1187558" y="1690688"/>
            <a:ext cx="9682768" cy="407249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544CD11-128B-3E15-4932-39F9649F8A6E}"/>
              </a:ext>
            </a:extLst>
          </p:cNvPr>
          <p:cNvSpPr txBox="1"/>
          <p:nvPr/>
        </p:nvSpPr>
        <p:spPr>
          <a:xfrm>
            <a:off x="923542" y="5942568"/>
            <a:ext cx="545769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s-ES_tradnl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Nova Light" panose="020B0302020104020203" pitchFamily="34" charset="0"/>
              </a:rPr>
              <a:t>Hastie et al (2001) </a:t>
            </a:r>
            <a:r>
              <a:rPr lang="es-ES_tradnl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Gill Sans Nova Light" panose="020B0302020104020203" pitchFamily="34" charset="0"/>
              </a:rPr>
              <a:t>Elements</a:t>
            </a:r>
            <a:r>
              <a:rPr lang="es-ES_tradnl" i="1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Nova Light" panose="020B0302020104020203" pitchFamily="34" charset="0"/>
              </a:rPr>
              <a:t> </a:t>
            </a:r>
            <a:r>
              <a:rPr lang="es-ES_tradnl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Gill Sans Nova Light" panose="020B0302020104020203" pitchFamily="34" charset="0"/>
              </a:rPr>
              <a:t>of</a:t>
            </a:r>
            <a:r>
              <a:rPr lang="es-ES_tradnl" i="1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Nova Light" panose="020B0302020104020203" pitchFamily="34" charset="0"/>
              </a:rPr>
              <a:t> Statistical learning</a:t>
            </a:r>
            <a:r>
              <a:rPr lang="es-ES_tradnl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Nova Light" panose="020B0302020104020203" pitchFamily="34" charset="0"/>
              </a:rPr>
              <a:t>, p194</a:t>
            </a:r>
          </a:p>
        </p:txBody>
      </p:sp>
    </p:spTree>
    <p:extLst>
      <p:ext uri="{BB962C8B-B14F-4D97-AF65-F5344CB8AC3E}">
        <p14:creationId xmlns:p14="http://schemas.microsoft.com/office/powerpoint/2010/main" val="4231367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B4BD0-CDCC-DA4B-6AC3-BC0180AED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Propiedades del estimador de densidad de Kernel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ED213D-78BA-48CD-5617-F7E5779689D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s-ES_tradnl" dirty="0"/>
                  <a:t>Estimador de Kernel: </a:t>
                </a:r>
                <a:r>
                  <a:rPr lang="es-ES_tradnl" dirty="0">
                    <a:solidFill>
                      <a:srgbClr val="FF0000"/>
                    </a:solidFill>
                  </a:rPr>
                  <a:t>sesgado</a:t>
                </a:r>
                <a:endParaRPr lang="es-ES_tradnl" sz="1200" dirty="0"/>
              </a:p>
              <a:p>
                <a:pPr>
                  <a:lnSpc>
                    <a:spcPct val="150000"/>
                  </a:lnSpc>
                </a:pPr>
                <a:r>
                  <a:rPr lang="es-ES_tradnl" dirty="0" err="1">
                    <a:solidFill>
                      <a:srgbClr val="002060"/>
                    </a:solidFill>
                  </a:rPr>
                  <a:t>Trade</a:t>
                </a:r>
                <a:r>
                  <a:rPr lang="es-ES_tradnl" dirty="0">
                    <a:solidFill>
                      <a:srgbClr val="002060"/>
                    </a:solidFill>
                  </a:rPr>
                  <a:t>-off varianza-sesgo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s-ES_tradnl" dirty="0">
                    <a:solidFill>
                      <a:srgbClr val="00B050"/>
                    </a:solidFill>
                  </a:rPr>
                  <a:t>Mayor</a:t>
                </a:r>
                <a:r>
                  <a:rPr lang="es-ES_tradnl" dirty="0"/>
                  <a:t> </a:t>
                </a:r>
                <a:r>
                  <a:rPr lang="es-ES_tradnl" dirty="0">
                    <a:solidFill>
                      <a:srgbClr val="002060"/>
                    </a:solidFill>
                  </a:rPr>
                  <a:t>bando de ancho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</m:oMath>
                </a14:m>
                <a:r>
                  <a:rPr lang="es-ES_tradnl" dirty="0"/>
                  <a:t>, </a:t>
                </a:r>
                <a:r>
                  <a:rPr lang="es-ES_tradnl" dirty="0">
                    <a:solidFill>
                      <a:srgbClr val="FF0000"/>
                    </a:solidFill>
                  </a:rPr>
                  <a:t>menor varianza </a:t>
                </a:r>
                <a:r>
                  <a:rPr lang="es-ES_tradnl" dirty="0"/>
                  <a:t>alrededor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ES_tradnl" dirty="0"/>
                  <a:t> (tenemos más observaciones en la ventana), pero </a:t>
                </a:r>
                <a:r>
                  <a:rPr lang="es-ES_tradnl" dirty="0">
                    <a:solidFill>
                      <a:srgbClr val="FF0000"/>
                    </a:solidFill>
                  </a:rPr>
                  <a:t>mayor sesgo </a:t>
                </a:r>
                <a:r>
                  <a:rPr lang="es-ES_tradnl" dirty="0"/>
                  <a:t>(asumimos función constante en la ventana)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ED213D-78BA-48CD-5617-F7E5779689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27" r="-724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FD573-01FB-ED11-81FA-AEF8DB2C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76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57CD-60DB-7599-DBBF-E7E34F55F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Aplicaciones en Economía del Consumidor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8E002C-8C25-F567-04EE-6365B0376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580811-4E8A-0CFA-2D7A-CC97B099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56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72597-D89E-22A1-8D8F-E256B880C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Dos artículos usan y estudian los histogramas entre consumidores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CB5A2-D094-3C38-72D3-EF52A37CF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es-ES_tradnl" sz="1200" dirty="0"/>
          </a:p>
          <a:p>
            <a:pPr marL="514350" indent="-514350">
              <a:buFont typeface="+mj-lt"/>
              <a:buAutoNum type="arabicPeriod"/>
            </a:pPr>
            <a:r>
              <a:rPr lang="es-ES_tradnl" dirty="0">
                <a:solidFill>
                  <a:srgbClr val="002060"/>
                </a:solidFill>
              </a:rPr>
              <a:t>Li, W., &amp; Dorfman, J. H. (2019)</a:t>
            </a:r>
          </a:p>
          <a:p>
            <a:pPr marL="457200" lvl="1" indent="0">
              <a:buNone/>
            </a:pPr>
            <a:r>
              <a:rPr lang="es-ES_tradnl" dirty="0"/>
              <a:t>Estiman </a:t>
            </a:r>
            <a:r>
              <a:rPr lang="es-ES_tradnl" dirty="0">
                <a:solidFill>
                  <a:srgbClr val="0070C0"/>
                </a:solidFill>
              </a:rPr>
              <a:t>índices de hábitos de consumo de bebidas </a:t>
            </a:r>
            <a:r>
              <a:rPr lang="es-ES_tradnl" dirty="0"/>
              <a:t>para hacer el punto de heterogeneidad de consumidores y el impacto de impuestos usando histogramas</a:t>
            </a:r>
          </a:p>
          <a:p>
            <a:pPr marL="457200" lvl="1" indent="0">
              <a:buNone/>
            </a:pPr>
            <a:endParaRPr lang="es-ES_tradnl" sz="1800" dirty="0"/>
          </a:p>
          <a:p>
            <a:pPr marL="514350" indent="-514350">
              <a:buFont typeface="+mj-lt"/>
              <a:buAutoNum type="arabicPeriod"/>
            </a:pPr>
            <a:r>
              <a:rPr lang="es-ES_tradnl" dirty="0">
                <a:solidFill>
                  <a:srgbClr val="002060"/>
                </a:solidFill>
              </a:rPr>
              <a:t>Lu, Yuan, Wang, &amp; Zhang (2022)</a:t>
            </a:r>
          </a:p>
          <a:p>
            <a:pPr marL="457200" lvl="1" indent="0">
              <a:buNone/>
            </a:pPr>
            <a:r>
              <a:rPr lang="es-ES_tradnl" dirty="0"/>
              <a:t>Muestran como la </a:t>
            </a:r>
            <a:r>
              <a:rPr lang="es-ES_tradnl" dirty="0">
                <a:solidFill>
                  <a:srgbClr val="0070C0"/>
                </a:solidFill>
              </a:rPr>
              <a:t>disposición de histogramas </a:t>
            </a:r>
            <a:r>
              <a:rPr lang="es-ES_tradnl" dirty="0"/>
              <a:t>puede inducir a </a:t>
            </a:r>
            <a:r>
              <a:rPr lang="es-ES_tradnl" dirty="0">
                <a:solidFill>
                  <a:srgbClr val="0070C0"/>
                </a:solidFill>
              </a:rPr>
              <a:t>sesgos</a:t>
            </a:r>
            <a:r>
              <a:rPr lang="es-ES_tradnl" dirty="0"/>
              <a:t> en la decisión de los </a:t>
            </a:r>
            <a:r>
              <a:rPr lang="es-ES_tradnl" dirty="0">
                <a:solidFill>
                  <a:srgbClr val="0070C0"/>
                </a:solidFill>
              </a:rPr>
              <a:t>consumidores</a:t>
            </a:r>
            <a:r>
              <a:rPr lang="es-ES_tradnl" dirty="0"/>
              <a:t> a elegir violando reglas bien definidas </a:t>
            </a:r>
          </a:p>
          <a:p>
            <a:pPr marL="514350" indent="-514350">
              <a:buFont typeface="+mj-lt"/>
              <a:buAutoNum type="arabicPeriod"/>
            </a:pPr>
            <a:endParaRPr lang="es-ES_tradnl" dirty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ES_tradnl" sz="1200" dirty="0"/>
          </a:p>
          <a:p>
            <a:pPr marL="0" indent="0">
              <a:buNone/>
            </a:pPr>
            <a:endParaRPr lang="es-ES_tradnl" sz="1200" dirty="0"/>
          </a:p>
          <a:p>
            <a:pPr lvl="1"/>
            <a:endParaRPr lang="es-ES_trad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86B15-D432-B7A6-BA34-EE1035167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5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57CD-60DB-7599-DBBF-E7E34F55F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7461" y="728664"/>
            <a:ext cx="4984813" cy="3157080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_tradnl" sz="4400" dirty="0"/>
              <a:t>Aplicación 1: Hábitos de consumo de gaseosas y cervezas usando histogramas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8E002C-8C25-F567-04EE-6365B0376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67461" y="4072045"/>
            <a:ext cx="4984813" cy="205728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Nova Light" panose="020B0302020104020203" pitchFamily="34" charset="0"/>
                <a:cs typeface="+mn-cs"/>
              </a:rPr>
              <a:t>Li, W., &amp; Dorfman, J. H. (2019). The implications of heterogeneous habit in consumer beverage purchases on soda and sin taxes. 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Nova Light" panose="020B0302020104020203" pitchFamily="34" charset="0"/>
                <a:cs typeface="+mn-cs"/>
              </a:rPr>
              <a:t>Food Policy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Gill Sans Nova Light" panose="020B0302020104020203" pitchFamily="34" charset="0"/>
                <a:cs typeface="+mn-cs"/>
              </a:rPr>
              <a:t>, 84, 111-120.</a:t>
            </a:r>
          </a:p>
        </p:txBody>
      </p:sp>
      <p:pic>
        <p:nvPicPr>
          <p:cNvPr id="6" name="Picture 5" descr="A group of people holding beer glasses&#10;&#10;Description automatically generated">
            <a:extLst>
              <a:ext uri="{FF2B5EF4-FFF2-40B4-BE49-F238E27FC236}">
                <a16:creationId xmlns:a16="http://schemas.microsoft.com/office/drawing/2014/main" id="{7796BA86-BAE1-2ABC-1391-A36B67A8FA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792" r="1" b="1"/>
          <a:stretch/>
        </p:blipFill>
        <p:spPr>
          <a:xfrm>
            <a:off x="1" y="10"/>
            <a:ext cx="6005512" cy="685799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580811-4E8A-0CFA-2D7A-CC97B099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86908" y="6356350"/>
            <a:ext cx="1166892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78C1CC4-2077-434E-BCF1-5D01C08A9B17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  <a:cs typeface="+mn-cs"/>
              </a:rPr>
              <a:pPr>
                <a:spcAft>
                  <a:spcPts val="600"/>
                </a:spcAft>
                <a:defRPr/>
              </a:pPr>
              <a:t>19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72E3F3-59A2-4C2E-A1D8-5D9D9C19EA18}"/>
              </a:ext>
            </a:extLst>
          </p:cNvPr>
          <p:cNvSpPr txBox="1"/>
          <p:nvPr/>
        </p:nvSpPr>
        <p:spPr>
          <a:xfrm>
            <a:off x="3698471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s-ES_tradnl" sz="700">
                <a:solidFill>
                  <a:srgbClr val="FFFFFF"/>
                </a:solidFill>
                <a:hlinkClick r:id="rId4" tooltip="https://commons.wikimedia.org/wiki/File:Cheers_beer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s-ES_tradnl" sz="700">
                <a:solidFill>
                  <a:srgbClr val="FFFFFF"/>
                </a:solidFill>
              </a:rPr>
              <a:t> by Unknown Author is licensed under </a:t>
            </a:r>
            <a:r>
              <a:rPr lang="es-ES_tradnl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s-ES_tradnl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686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E00F5-C7EE-2CC9-E9BA-CD7EB57AF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En la clase de hoy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A8327E-74B0-5F1D-D3E8-C9714B43F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_tradnl" dirty="0"/>
              <a:t>0.  Cuestiones operativas del curso: Recordatorios </a:t>
            </a: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s-ES_tradnl" dirty="0"/>
              <a:t>Breve repaso: Funciones de densidad &amp; Histogramas</a:t>
            </a: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s-ES_tradnl" dirty="0">
                <a:solidFill>
                  <a:srgbClr val="002060"/>
                </a:solidFill>
              </a:rPr>
              <a:t>Estimación Kernel</a:t>
            </a:r>
            <a:r>
              <a:rPr lang="es-ES_tradnl" dirty="0"/>
              <a:t>: formula, ilustración, tipo de funciones</a:t>
            </a: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s-ES_tradnl" dirty="0">
                <a:solidFill>
                  <a:srgbClr val="002060"/>
                </a:solidFill>
              </a:rPr>
              <a:t>Aplicaciones</a:t>
            </a:r>
            <a:r>
              <a:rPr lang="es-ES_tradnl" dirty="0"/>
              <a:t> en Economía del Consumidor y Laboral</a:t>
            </a:r>
          </a:p>
          <a:p>
            <a:pPr marL="571500" indent="-571500">
              <a:lnSpc>
                <a:spcPct val="150000"/>
              </a:lnSpc>
              <a:buFont typeface="+mj-lt"/>
              <a:buAutoNum type="romanUcPeriod"/>
            </a:pPr>
            <a:r>
              <a:rPr lang="es-ES_tradnl" dirty="0"/>
              <a:t>Qué aprendimos hoy</a:t>
            </a:r>
          </a:p>
          <a:p>
            <a:pPr marL="457200" lvl="1" indent="0">
              <a:lnSpc>
                <a:spcPct val="150000"/>
              </a:lnSpc>
              <a:buNone/>
            </a:pPr>
            <a:endParaRPr lang="es-ES_trad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0393B2-27BD-5888-9D83-58D8D3F72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291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CB9AD-ACCD-10F0-CBA4-6656FC0FD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Motivación: Los consumidores somos distintos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6617D-B070-69B3-8508-F04354BE4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s-ES_tradnl" dirty="0"/>
              <a:t>Impuestos específicos a hábitos </a:t>
            </a:r>
            <a:r>
              <a:rPr lang="es-ES_tradnl" dirty="0">
                <a:solidFill>
                  <a:srgbClr val="002060"/>
                </a:solidFill>
              </a:rPr>
              <a:t>no saludables</a:t>
            </a:r>
          </a:p>
          <a:p>
            <a:pPr lvl="1">
              <a:lnSpc>
                <a:spcPct val="150000"/>
              </a:lnSpc>
            </a:pPr>
            <a:r>
              <a:rPr lang="es-ES_tradnl" dirty="0"/>
              <a:t>Ejemplos: cigarrillo, comida chatarra, alcohol</a:t>
            </a:r>
          </a:p>
          <a:p>
            <a:pPr>
              <a:lnSpc>
                <a:spcPct val="150000"/>
              </a:lnSpc>
            </a:pPr>
            <a:r>
              <a:rPr lang="es-ES_tradnl" dirty="0">
                <a:solidFill>
                  <a:srgbClr val="00B050"/>
                </a:solidFill>
              </a:rPr>
              <a:t>Economistas</a:t>
            </a:r>
            <a:r>
              <a:rPr lang="es-ES_tradnl" dirty="0"/>
              <a:t>: Estiman la demanda por el producto, la posible recaudación de impuesto y cambios en el bienestar</a:t>
            </a:r>
          </a:p>
          <a:p>
            <a:pPr lvl="1">
              <a:lnSpc>
                <a:spcPct val="150000"/>
              </a:lnSpc>
            </a:pPr>
            <a:r>
              <a:rPr lang="es-ES_tradnl" dirty="0">
                <a:solidFill>
                  <a:srgbClr val="002060"/>
                </a:solidFill>
              </a:rPr>
              <a:t>Supuesto clave</a:t>
            </a:r>
            <a:r>
              <a:rPr lang="es-ES_tradnl" dirty="0"/>
              <a:t>: consumidores son iguales</a:t>
            </a:r>
          </a:p>
          <a:p>
            <a:pPr lvl="2">
              <a:lnSpc>
                <a:spcPct val="150000"/>
              </a:lnSpc>
            </a:pPr>
            <a:r>
              <a:rPr lang="es-ES_tradnl" dirty="0"/>
              <a:t>Preferencias</a:t>
            </a:r>
          </a:p>
          <a:p>
            <a:pPr lvl="2">
              <a:lnSpc>
                <a:spcPct val="150000"/>
              </a:lnSpc>
            </a:pPr>
            <a:r>
              <a:rPr lang="es-ES_tradnl" dirty="0"/>
              <a:t>Respuesta ante cambios en los precios (¿elasticidad?)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3843A4-7867-6736-C190-70525F5ED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02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32681-6836-BA97-105A-89E14DD99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Índice de Habito en el Consumo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A1F207-9983-3532-6C44-EE119B02C71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s-ES_tradnl" dirty="0"/>
                  <a:t>Usan el siguiente índice de hábito de consumo: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_tradnl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s-ES_tradnl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s-ES_tradnl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d>
                            <m:dPr>
                              <m:ctrlP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es-ES_tradnl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25"/>
                                    </m:rPr>
                                    <a:rPr lang="es-ES_tradnl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  <m:r>
                                    <a:rPr lang="es-ES_tradnl" b="0" i="1" smtClean="0">
                                      <a:latin typeface="Cambria Math" panose="020405030504060302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s-ES_tradnl" b="0" i="1" smtClean="0">
                                      <a:latin typeface="Cambria Math" panose="02040503050406030204" pitchFamily="18" charset="0"/>
                                    </a:rPr>
                                    <m:t>8</m:t>
                                  </m:r>
                                </m:sup>
                                <m:e>
                                  <m:sSub>
                                    <m:sSubPr>
                                      <m:ctrlPr>
                                        <a:rPr lang="es-ES_tradnl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s-ES_tradnl" b="0" i="1" smtClean="0">
                                          <a:latin typeface="Cambria Math" panose="02040503050406030204" pitchFamily="18" charset="0"/>
                                        </a:rPr>
                                        <m:t>𝑄</m:t>
                                      </m:r>
                                    </m:e>
                                    <m:sub>
                                      <m:r>
                                        <a:rPr lang="es-ES_tradnl" b="0" i="1" smtClean="0">
                                          <a:latin typeface="Cambria Math" panose="02040503050406030204" pitchFamily="18" charset="0"/>
                                        </a:rPr>
                                        <m:t>𝑖𝑗𝑡</m:t>
                                      </m:r>
                                      <m:r>
                                        <a:rPr lang="es-ES_tradnl" b="0" i="1" smtClean="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s-ES_tradnl" b="0" i="1" smtClean="0">
                                          <a:latin typeface="Cambria Math" panose="02040503050406030204" pitchFamily="18" charset="0"/>
                                        </a:rPr>
                                        <m:t>𝑑</m:t>
                                      </m:r>
                                    </m:sub>
                                  </m:sSub>
                                </m:e>
                              </m:nary>
                            </m:e>
                          </m:d>
                        </m:num>
                        <m:den>
                          <m:sSub>
                            <m:sSubPr>
                              <m:ctrlP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  <m:sub>
                              <m: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s-ES_tradnl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s-ES_tradnl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_tradnl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s-ES_tradnl" b="0" i="1" smtClean="0">
                            <a:latin typeface="Cambria Math" panose="02040503050406030204" pitchFamily="18" charset="0"/>
                          </a:rPr>
                          <m:t>𝑖𝑗𝑡</m:t>
                        </m:r>
                        <m:r>
                          <a:rPr lang="es-ES_tradnl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s-ES_tradnl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s-ES_tradnl" dirty="0"/>
                  <a:t> consumo del producto </a:t>
                </a:r>
                <a14:m>
                  <m:oMath xmlns:m="http://schemas.openxmlformats.org/officeDocument/2006/math">
                    <m:r>
                      <a:rPr lang="es-ES_tradnl" i="1" smtClean="0">
                        <a:latin typeface="Cambria Math" panose="02040503050406030204" pitchFamily="18" charset="0"/>
                      </a:rPr>
                      <m:t>𝑗</m:t>
                    </m:r>
                  </m:oMath>
                </a14:m>
                <a:r>
                  <a:rPr lang="es-ES_tradnl" dirty="0"/>
                  <a:t> en el trimestre </a:t>
                </a:r>
                <a14:m>
                  <m:oMath xmlns:m="http://schemas.openxmlformats.org/officeDocument/2006/math">
                    <m:r>
                      <a:rPr lang="es-ES_tradnl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s-ES_tradnl" dirty="0"/>
                  <a:t> en el hogar </a:t>
                </a:r>
                <a14:m>
                  <m:oMath xmlns:m="http://schemas.openxmlformats.org/officeDocument/2006/math">
                    <m:r>
                      <a:rPr lang="es-ES_tradnl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endParaRPr lang="es-ES_tradnl" dirty="0"/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s-ES_tradnl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_tradnl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b>
                        <m:r>
                          <a:rPr lang="es-ES_tradnl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s-ES_tradnl" dirty="0"/>
                  <a:t> desvió estándar de consumo del producto en los últimos 8 trimestres (2 años)</a:t>
                </a:r>
              </a:p>
              <a:p>
                <a:pPr lvl="1"/>
                <a:r>
                  <a:rPr lang="es-ES_tradnl" dirty="0">
                    <a:solidFill>
                      <a:srgbClr val="002060"/>
                    </a:solidFill>
                  </a:rPr>
                  <a:t>Intuición</a:t>
                </a:r>
                <a:r>
                  <a:rPr lang="es-ES_tradnl" dirty="0"/>
                  <a:t>: mientras </a:t>
                </a:r>
                <a:r>
                  <a:rPr lang="es-ES_tradnl" dirty="0">
                    <a:solidFill>
                      <a:srgbClr val="00B050"/>
                    </a:solidFill>
                  </a:rPr>
                  <a:t>más alto </a:t>
                </a:r>
                <a:r>
                  <a:rPr lang="es-ES_tradnl" dirty="0"/>
                  <a:t>el índice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_tradnl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_tradnl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_tradnl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s-ES_tradnl" dirty="0"/>
                  <a:t>, </a:t>
                </a:r>
                <a:r>
                  <a:rPr lang="es-ES_tradnl" dirty="0">
                    <a:solidFill>
                      <a:srgbClr val="00B050"/>
                    </a:solidFill>
                  </a:rPr>
                  <a:t>más fuerte es el hábito </a:t>
                </a:r>
                <a:r>
                  <a:rPr lang="es-ES_tradnl" dirty="0"/>
                  <a:t>de dicho hogar en consumir ese producto.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2A1F207-9983-3532-6C44-EE119B02C71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27" t="-9012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0DAFA4-5FDA-3D63-6A2B-56F9C8925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654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401C6-CA04-1C09-A85F-8BE930413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Distribución de consumo de gaseosas</a:t>
            </a:r>
          </a:p>
        </p:txBody>
      </p:sp>
      <p:pic>
        <p:nvPicPr>
          <p:cNvPr id="6" name="Content Placeholder 5" descr="A graph of a number of people&#10;&#10;Description automatically generated">
            <a:extLst>
              <a:ext uri="{FF2B5EF4-FFF2-40B4-BE49-F238E27FC236}">
                <a16:creationId xmlns:a16="http://schemas.microsoft.com/office/drawing/2014/main" id="{D6AEA320-2F6D-9985-620E-E417F966A0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1991" y="1324692"/>
            <a:ext cx="9088017" cy="503165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85981-FB85-B817-AD77-CBE2ACCD3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038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401C6-CA04-1C09-A85F-8BE930413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Distribución de consumo de cerveza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F85981-FB85-B817-AD77-CBE2ACCD3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23</a:t>
            </a:fld>
            <a:endParaRPr lang="en-US"/>
          </a:p>
        </p:txBody>
      </p:sp>
      <p:pic>
        <p:nvPicPr>
          <p:cNvPr id="8" name="Content Placeholder 7" descr="A graph of average consumption of beer&#10;&#10;Description automatically generated">
            <a:extLst>
              <a:ext uri="{FF2B5EF4-FFF2-40B4-BE49-F238E27FC236}">
                <a16:creationId xmlns:a16="http://schemas.microsoft.com/office/drawing/2014/main" id="{7B396AF4-D4D8-E908-5CAB-6DE7F22710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3946" y="1327150"/>
            <a:ext cx="9044108" cy="5029200"/>
          </a:xfrm>
        </p:spPr>
      </p:pic>
    </p:spTree>
    <p:extLst>
      <p:ext uri="{BB962C8B-B14F-4D97-AF65-F5344CB8AC3E}">
        <p14:creationId xmlns:p14="http://schemas.microsoft.com/office/powerpoint/2010/main" val="19670313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524E5-9E29-8688-2FF1-9B17DF913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Lecciones importantes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7455B-2280-627D-2784-16563410B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50000"/>
              </a:lnSpc>
            </a:pPr>
            <a:r>
              <a:rPr lang="es-ES_tradnl" dirty="0"/>
              <a:t>Al mostrar esta distribución de distintos hábitos de consumo de bebidas, los autores motivan un nuevo enfoque para estimar los </a:t>
            </a:r>
            <a:r>
              <a:rPr lang="es-ES_tradnl" dirty="0">
                <a:solidFill>
                  <a:srgbClr val="002060"/>
                </a:solidFill>
              </a:rPr>
              <a:t>efectos de un impuesto</a:t>
            </a:r>
            <a:r>
              <a:rPr lang="es-ES_tradnl" dirty="0"/>
              <a:t> en el </a:t>
            </a:r>
            <a:r>
              <a:rPr lang="es-ES_tradnl" dirty="0">
                <a:solidFill>
                  <a:srgbClr val="002060"/>
                </a:solidFill>
              </a:rPr>
              <a:t>consumo</a:t>
            </a:r>
            <a:r>
              <a:rPr lang="es-ES_tradnl" dirty="0"/>
              <a:t> y </a:t>
            </a:r>
            <a:r>
              <a:rPr lang="es-ES_tradnl" dirty="0">
                <a:solidFill>
                  <a:srgbClr val="002060"/>
                </a:solidFill>
              </a:rPr>
              <a:t>bienestar</a:t>
            </a:r>
            <a:r>
              <a:rPr lang="es-ES_tradnl" dirty="0"/>
              <a:t>. </a:t>
            </a:r>
          </a:p>
          <a:p>
            <a:pPr>
              <a:lnSpc>
                <a:spcPct val="150000"/>
              </a:lnSpc>
            </a:pPr>
            <a:r>
              <a:rPr lang="es-ES_tradnl" dirty="0">
                <a:solidFill>
                  <a:srgbClr val="002060"/>
                </a:solidFill>
              </a:rPr>
              <a:t>Implicancias</a:t>
            </a:r>
            <a:r>
              <a:rPr lang="es-ES_tradnl" dirty="0"/>
              <a:t>:</a:t>
            </a:r>
          </a:p>
          <a:p>
            <a:pPr lvl="1">
              <a:lnSpc>
                <a:spcPct val="150000"/>
              </a:lnSpc>
            </a:pPr>
            <a:r>
              <a:rPr lang="es-ES_tradnl" dirty="0"/>
              <a:t>Gran parte de la recaudación vendrá de </a:t>
            </a:r>
            <a:r>
              <a:rPr lang="es-ES_tradnl" dirty="0">
                <a:solidFill>
                  <a:srgbClr val="002060"/>
                </a:solidFill>
              </a:rPr>
              <a:t>consumidores inelásticos </a:t>
            </a:r>
            <a:r>
              <a:rPr lang="es-ES_tradnl" dirty="0"/>
              <a:t>(consumo fuerte por dicho producto) </a:t>
            </a:r>
          </a:p>
          <a:p>
            <a:pPr lvl="1">
              <a:lnSpc>
                <a:spcPct val="150000"/>
              </a:lnSpc>
            </a:pPr>
            <a:r>
              <a:rPr lang="es-ES_tradnl" dirty="0"/>
              <a:t>Los </a:t>
            </a:r>
            <a:r>
              <a:rPr lang="es-ES_tradnl" dirty="0">
                <a:solidFill>
                  <a:srgbClr val="002060"/>
                </a:solidFill>
              </a:rPr>
              <a:t>consumidores menos “leales” </a:t>
            </a:r>
            <a:r>
              <a:rPr lang="es-ES_tradnl" dirty="0"/>
              <a:t>al producto, dejarán de consumirlo</a:t>
            </a:r>
          </a:p>
          <a:p>
            <a:pPr lvl="2">
              <a:lnSpc>
                <a:spcPct val="150000"/>
              </a:lnSpc>
            </a:pPr>
            <a:r>
              <a:rPr lang="es-ES_tradnl" dirty="0"/>
              <a:t>¿Cambios en los hábitos?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11959-6424-3B92-73BF-923818C32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137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57CD-60DB-7599-DBBF-E7E34F55F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Aplicación 2: Efectos de la visualización de los Histogramas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8E002C-8C25-F567-04EE-6365B0376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Lu, T., Yuan, M., Wang, C., &amp; Zhang, X. (2022). </a:t>
            </a:r>
            <a:r>
              <a:rPr lang="es-ES_tradnl" dirty="0" err="1"/>
              <a:t>Histogram</a:t>
            </a:r>
            <a:r>
              <a:rPr lang="es-ES_tradnl" dirty="0"/>
              <a:t> </a:t>
            </a:r>
            <a:r>
              <a:rPr lang="es-ES_tradnl" dirty="0" err="1"/>
              <a:t>distortion</a:t>
            </a:r>
            <a:r>
              <a:rPr lang="es-ES_tradnl" dirty="0"/>
              <a:t> </a:t>
            </a:r>
            <a:r>
              <a:rPr lang="es-ES_tradnl" dirty="0" err="1"/>
              <a:t>bias</a:t>
            </a:r>
            <a:r>
              <a:rPr lang="es-ES_tradnl" dirty="0"/>
              <a:t> in </a:t>
            </a:r>
            <a:r>
              <a:rPr lang="es-ES_tradnl" dirty="0" err="1"/>
              <a:t>consumer</a:t>
            </a:r>
            <a:r>
              <a:rPr lang="es-ES_tradnl" dirty="0"/>
              <a:t> </a:t>
            </a:r>
            <a:r>
              <a:rPr lang="es-ES_tradnl" dirty="0" err="1"/>
              <a:t>choices</a:t>
            </a:r>
            <a:r>
              <a:rPr lang="es-ES_tradnl" dirty="0"/>
              <a:t>. </a:t>
            </a:r>
            <a:r>
              <a:rPr lang="es-ES_tradnl" i="1" dirty="0"/>
              <a:t>Management </a:t>
            </a:r>
            <a:r>
              <a:rPr lang="es-ES_tradnl" i="1" dirty="0" err="1"/>
              <a:t>Science</a:t>
            </a:r>
            <a:r>
              <a:rPr lang="es-ES_tradnl" dirty="0"/>
              <a:t>, 68(12), 8963-8978.</a:t>
            </a:r>
          </a:p>
          <a:p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580811-4E8A-0CFA-2D7A-CC97B099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43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FE1AD-1E7C-293F-C449-52E87099A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s-ES_tradnl" sz="4000"/>
              <a:t>Motivación: Decisiones viendo reviews</a:t>
            </a:r>
          </a:p>
        </p:txBody>
      </p:sp>
      <p:pic>
        <p:nvPicPr>
          <p:cNvPr id="12" name="Content Placeholder 11" descr="A screenshot of a map&#10;&#10;Description automatically generated">
            <a:extLst>
              <a:ext uri="{FF2B5EF4-FFF2-40B4-BE49-F238E27FC236}">
                <a16:creationId xmlns:a16="http://schemas.microsoft.com/office/drawing/2014/main" id="{77751BA8-B437-CA9D-CC59-58A801DB24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44" r="1" b="1"/>
          <a:stretch/>
        </p:blipFill>
        <p:spPr>
          <a:xfrm>
            <a:off x="1" y="10"/>
            <a:ext cx="6936390" cy="6857990"/>
          </a:xfrm>
          <a:prstGeom prst="rect">
            <a:avLst/>
          </a:prstGeom>
        </p:spPr>
      </p:pic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8322C402-8D01-159A-90E2-ACFCF7063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s-ES_tradnl" sz="2400" dirty="0"/>
              <a:t>Tomamos muchas decisiones mirando las estrellitas y los </a:t>
            </a:r>
            <a:r>
              <a:rPr lang="es-ES_tradnl" sz="2400" dirty="0" err="1"/>
              <a:t>reviews</a:t>
            </a:r>
            <a:endParaRPr lang="es-ES_tradnl" sz="2400" dirty="0"/>
          </a:p>
          <a:p>
            <a:pPr>
              <a:lnSpc>
                <a:spcPct val="150000"/>
              </a:lnSpc>
            </a:pPr>
            <a:r>
              <a:rPr lang="es-ES_tradnl" sz="2400" dirty="0">
                <a:solidFill>
                  <a:srgbClr val="002060"/>
                </a:solidFill>
              </a:rPr>
              <a:t>Ejemplo</a:t>
            </a:r>
            <a:r>
              <a:rPr lang="es-ES_tradnl" sz="2400" dirty="0"/>
              <a:t>: Google </a:t>
            </a:r>
            <a:r>
              <a:rPr lang="es-ES_tradnl" sz="2400" dirty="0" err="1"/>
              <a:t>Maps</a:t>
            </a:r>
            <a:r>
              <a:rPr lang="es-ES_tradnl" sz="2400" dirty="0"/>
              <a:t> para decidir donde tomar un café en Victoria (grafico izquierda).</a:t>
            </a:r>
          </a:p>
          <a:p>
            <a:pPr>
              <a:lnSpc>
                <a:spcPct val="150000"/>
              </a:lnSpc>
            </a:pPr>
            <a:r>
              <a:rPr lang="es-ES_tradnl" sz="2400" dirty="0">
                <a:solidFill>
                  <a:srgbClr val="002060"/>
                </a:solidFill>
              </a:rPr>
              <a:t>Rápida inspección visual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411A4C-BA0B-4445-D77E-B9844C8BA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67832" y="6356350"/>
            <a:ext cx="8859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278C1CC4-2077-434E-BCF1-5D01C08A9B17}" type="slidenum">
              <a:rPr lang="en-US" sz="1800" smtClean="0"/>
              <a:pPr>
                <a:lnSpc>
                  <a:spcPct val="90000"/>
                </a:lnSpc>
                <a:spcAft>
                  <a:spcPts val="600"/>
                </a:spcAft>
              </a:pPr>
              <a:t>26</a:t>
            </a:fld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5762156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FE1AD-1E7C-293F-C449-52E87099A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Motivación: Rating de películas</a:t>
            </a:r>
          </a:p>
        </p:txBody>
      </p:sp>
      <p:pic>
        <p:nvPicPr>
          <p:cNvPr id="6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3E82BAEA-FC76-0309-B297-33FAA19F97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1910" y="1690688"/>
            <a:ext cx="9417903" cy="466566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411A4C-BA0B-4445-D77E-B9844C8BA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27</a:t>
            </a:fld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1A0B535-67B6-A951-87DD-5F4623997F16}"/>
              </a:ext>
            </a:extLst>
          </p:cNvPr>
          <p:cNvGrpSpPr/>
          <p:nvPr/>
        </p:nvGrpSpPr>
        <p:grpSpPr>
          <a:xfrm>
            <a:off x="3800186" y="1506486"/>
            <a:ext cx="4306427" cy="4986389"/>
            <a:chOff x="3800186" y="1506486"/>
            <a:chExt cx="4306427" cy="4986389"/>
          </a:xfrm>
        </p:grpSpPr>
        <p:pic>
          <p:nvPicPr>
            <p:cNvPr id="8" name="Picture 7" descr="A person holding a red button&#10;&#10;Description automatically generated">
              <a:extLst>
                <a:ext uri="{FF2B5EF4-FFF2-40B4-BE49-F238E27FC236}">
                  <a16:creationId xmlns:a16="http://schemas.microsoft.com/office/drawing/2014/main" id="{38996FC8-78C6-5800-C907-49BFA0637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00186" y="1506486"/>
              <a:ext cx="4306427" cy="4986389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0970F4B-4000-E7CB-7CF2-EE18327418B6}"/>
                </a:ext>
              </a:extLst>
            </p:cNvPr>
            <p:cNvSpPr txBox="1"/>
            <p:nvPr/>
          </p:nvSpPr>
          <p:spPr>
            <a:xfrm rot="20917999">
              <a:off x="4132499" y="2046356"/>
              <a:ext cx="1165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Move 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8D0C1D3-D1A4-8513-32BB-273D9E2A2824}"/>
                </a:ext>
              </a:extLst>
            </p:cNvPr>
            <p:cNvSpPr txBox="1"/>
            <p:nvPr/>
          </p:nvSpPr>
          <p:spPr>
            <a:xfrm rot="20886532">
              <a:off x="5825369" y="1702180"/>
              <a:ext cx="1165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Move 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65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D65BF-059B-8741-0B96-5566C4F37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Idea </a:t>
            </a:r>
            <a:r>
              <a:rPr lang="es-ES_tradnl" dirty="0" err="1"/>
              <a:t>Prinpcipal</a:t>
            </a:r>
            <a:r>
              <a:rPr lang="es-ES_tradnl" dirty="0"/>
              <a:t>: Decisiones de consumo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F2338-4315-11F2-9510-9A5119B9E3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s-ES_tradnl" sz="3600" dirty="0"/>
              <a:t>Muchas decisiones de consumo se basan en una </a:t>
            </a:r>
            <a:r>
              <a:rPr lang="es-ES_tradnl" sz="3600" dirty="0">
                <a:solidFill>
                  <a:srgbClr val="002060"/>
                </a:solidFill>
              </a:rPr>
              <a:t>evaluación visual de la distribución </a:t>
            </a:r>
            <a:r>
              <a:rPr lang="es-ES_tradnl" sz="3600" dirty="0"/>
              <a:t>de rating en forma de </a:t>
            </a:r>
            <a:r>
              <a:rPr lang="es-ES_tradnl" sz="3600" dirty="0">
                <a:solidFill>
                  <a:srgbClr val="FF0000"/>
                </a:solidFill>
              </a:rPr>
              <a:t>histogramas</a:t>
            </a:r>
          </a:p>
          <a:p>
            <a:endParaRPr lang="es-ES_tradnl" sz="1400" dirty="0">
              <a:solidFill>
                <a:srgbClr val="FF0000"/>
              </a:solidFill>
            </a:endParaRPr>
          </a:p>
          <a:p>
            <a:r>
              <a:rPr lang="es-ES_tradnl" sz="3600" dirty="0">
                <a:solidFill>
                  <a:srgbClr val="002060"/>
                </a:solidFill>
              </a:rPr>
              <a:t>Argumento principal:</a:t>
            </a:r>
            <a:r>
              <a:rPr lang="es-ES_tradnl" sz="3600" dirty="0"/>
              <a:t> </a:t>
            </a:r>
          </a:p>
          <a:p>
            <a:pPr lvl="1"/>
            <a:r>
              <a:rPr lang="es-ES_tradnl" sz="3200" dirty="0"/>
              <a:t>Sesgos cognitivos de interpretación de gráficos </a:t>
            </a:r>
          </a:p>
          <a:p>
            <a:pPr lvl="2"/>
            <a:r>
              <a:rPr lang="es-ES_tradnl" sz="2800" dirty="0"/>
              <a:t>Las distribuciones de rating pueden inducir a sesgo del consumidor </a:t>
            </a:r>
          </a:p>
          <a:p>
            <a:pPr lvl="3"/>
            <a:r>
              <a:rPr lang="es-ES_tradnl" sz="2400" dirty="0"/>
              <a:t>-&gt; </a:t>
            </a:r>
            <a:r>
              <a:rPr lang="es-ES_tradnl" sz="2400" dirty="0">
                <a:solidFill>
                  <a:srgbClr val="002060"/>
                </a:solidFill>
              </a:rPr>
              <a:t>Sesgo de Distorsión de Histogramas </a:t>
            </a:r>
            <a:r>
              <a:rPr lang="es-ES_tradnl" sz="2400" dirty="0"/>
              <a:t>(HDB)</a:t>
            </a:r>
          </a:p>
          <a:p>
            <a:pPr lvl="3"/>
            <a:r>
              <a:rPr lang="es-ES_tradnl" sz="2400" dirty="0"/>
              <a:t>Barras más largas y sobresalientes son las primeras que ayudan en la evaluación rápida de un gráfico.</a:t>
            </a:r>
          </a:p>
          <a:p>
            <a:pPr marL="0" indent="0">
              <a:buNone/>
            </a:pPr>
            <a:endParaRPr lang="es-ES_tradnl" sz="1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EBBEE0-8F1F-D7FB-A977-8FCDCBE49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202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D886B-6E83-2CAF-0864-546AFE18A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Experimento con posibles ratings</a:t>
            </a:r>
          </a:p>
        </p:txBody>
      </p:sp>
      <p:pic>
        <p:nvPicPr>
          <p:cNvPr id="8" name="Content Placeholder 7" descr="A screenshot of a graph&#10;&#10;Description automatically generated">
            <a:extLst>
              <a:ext uri="{FF2B5EF4-FFF2-40B4-BE49-F238E27FC236}">
                <a16:creationId xmlns:a16="http://schemas.microsoft.com/office/drawing/2014/main" id="{7042F0FB-3938-26F7-B522-E74D0D8070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5122" y="1727415"/>
            <a:ext cx="9650704" cy="4405756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9374C-69F5-3990-80EE-08A95F606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29</a:t>
            </a:fld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BFC8C815-B976-99D0-5512-B2CD0AFE6E5D}"/>
              </a:ext>
            </a:extLst>
          </p:cNvPr>
          <p:cNvSpPr/>
          <p:nvPr/>
        </p:nvSpPr>
        <p:spPr>
          <a:xfrm>
            <a:off x="1115122" y="2383436"/>
            <a:ext cx="4835973" cy="4109439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99048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56FC5-0E53-6D4C-09A5-4C5B8E1AD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3600" dirty="0"/>
              <a:t>Cuestiones operativas del curso: </a:t>
            </a:r>
            <a:r>
              <a:rPr lang="es-ES_tradnl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Próximos Deadlines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78FB43-7DE0-04F0-9AC5-E468E02B4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s-ES_tradnl" dirty="0"/>
              <a:t>TP 2: EPH. </a:t>
            </a:r>
            <a:r>
              <a:rPr lang="es-ES_tradnl" dirty="0">
                <a:solidFill>
                  <a:srgbClr val="FF0000"/>
                </a:solidFill>
              </a:rPr>
              <a:t>Martes</a:t>
            </a:r>
            <a:r>
              <a:rPr lang="es-ES_tradnl" dirty="0"/>
              <a:t> </a:t>
            </a:r>
            <a:r>
              <a:rPr lang="es-ES_tradnl" dirty="0">
                <a:solidFill>
                  <a:srgbClr val="FF0000"/>
                </a:solidFill>
              </a:rPr>
              <a:t>22 de Abril, 17:00 hs</a:t>
            </a:r>
          </a:p>
          <a:p>
            <a:pPr>
              <a:lnSpc>
                <a:spcPct val="200000"/>
              </a:lnSpc>
            </a:pPr>
            <a:r>
              <a:rPr lang="es-ES_tradnl" dirty="0"/>
              <a:t>Presentación Grupal: Consignas Disponible. </a:t>
            </a:r>
            <a:r>
              <a:rPr lang="es-ES_tradnl" dirty="0">
                <a:solidFill>
                  <a:srgbClr val="FF0000"/>
                </a:solidFill>
              </a:rPr>
              <a:t>Viernes</a:t>
            </a:r>
            <a:r>
              <a:rPr lang="es-ES_tradnl" dirty="0"/>
              <a:t> </a:t>
            </a:r>
            <a:r>
              <a:rPr lang="es-ES_tradnl" dirty="0">
                <a:solidFill>
                  <a:srgbClr val="FF0000"/>
                </a:solidFill>
              </a:rPr>
              <a:t>25 de Abril, 17:00 hs</a:t>
            </a:r>
            <a:endParaRPr lang="es-ES_tradnl" dirty="0"/>
          </a:p>
          <a:p>
            <a:pPr>
              <a:lnSpc>
                <a:spcPct val="200000"/>
              </a:lnSpc>
            </a:pPr>
            <a:r>
              <a:rPr lang="es-ES_tradnl" dirty="0">
                <a:solidFill>
                  <a:srgbClr val="002060"/>
                </a:solidFill>
              </a:rPr>
              <a:t>Consultas</a:t>
            </a:r>
            <a:r>
              <a:rPr lang="es-ES_tradnl" dirty="0"/>
              <a:t>: Email, Miércoles 4:00 pm a 5:00 pm o </a:t>
            </a:r>
            <a:r>
              <a:rPr lang="es-ES_tradnl" dirty="0">
                <a:hlinkClick r:id="rId3"/>
              </a:rPr>
              <a:t>Calendly</a:t>
            </a:r>
            <a:endParaRPr lang="es-ES_tradnl" dirty="0">
              <a:solidFill>
                <a:srgbClr val="FF0000"/>
              </a:solidFill>
            </a:endParaRPr>
          </a:p>
          <a:p>
            <a:pPr marL="0" indent="0">
              <a:lnSpc>
                <a:spcPct val="200000"/>
              </a:lnSpc>
              <a:buNone/>
            </a:pPr>
            <a:endParaRPr lang="es-ES_tradnl" dirty="0">
              <a:solidFill>
                <a:srgbClr val="002060"/>
              </a:solidFill>
            </a:endParaRPr>
          </a:p>
          <a:p>
            <a:pPr marL="0" indent="0">
              <a:lnSpc>
                <a:spcPct val="200000"/>
              </a:lnSpc>
              <a:buNone/>
            </a:pPr>
            <a:endParaRPr lang="es-ES_tradnl" i="1" u="sn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D31DF-2AE7-1DEC-F2F5-AA7755106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4349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79A00-FCF2-A22C-3DE9-983D95C04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Lecciones de los estudios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D0389-697B-C281-0BE8-85DCEB7CE8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Los consumidores son sensibles a la forma de las distribuciones</a:t>
            </a:r>
          </a:p>
          <a:p>
            <a:endParaRPr lang="es-ES_tradnl" dirty="0"/>
          </a:p>
          <a:p>
            <a:r>
              <a:rPr lang="es-ES_tradnl" dirty="0"/>
              <a:t>Encuentran individuos que </a:t>
            </a:r>
            <a:r>
              <a:rPr lang="es-ES_tradnl" dirty="0">
                <a:solidFill>
                  <a:srgbClr val="002060"/>
                </a:solidFill>
              </a:rPr>
              <a:t>eligen películas de bajo rating </a:t>
            </a:r>
            <a:r>
              <a:rPr lang="es-ES_tradnl" dirty="0"/>
              <a:t>por el alto sesgo de distorsión de histogramas</a:t>
            </a:r>
          </a:p>
          <a:p>
            <a:pPr lvl="1"/>
            <a:r>
              <a:rPr lang="es-ES_tradnl" dirty="0"/>
              <a:t>Desvíos de la teoría clásica de comportamiento</a:t>
            </a:r>
          </a:p>
          <a:p>
            <a:pPr lvl="1"/>
            <a:endParaRPr lang="es-ES_tradnl" dirty="0"/>
          </a:p>
          <a:p>
            <a:r>
              <a:rPr lang="es-ES_tradnl" dirty="0"/>
              <a:t>Nos advierten de la </a:t>
            </a:r>
            <a:r>
              <a:rPr lang="es-ES_tradnl" dirty="0">
                <a:solidFill>
                  <a:srgbClr val="002060"/>
                </a:solidFill>
              </a:rPr>
              <a:t>importancia de la visualización grafica </a:t>
            </a:r>
            <a:r>
              <a:rPr lang="es-ES_tradnl" dirty="0"/>
              <a:t>de la información en las decisiones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594057-E87E-A715-49EE-561F4F3D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2960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57CD-60DB-7599-DBBF-E7E34F55F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Aplicaciones en Economía Laboral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8E002C-8C25-F567-04EE-6365B0376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580811-4E8A-0CFA-2D7A-CC97B099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7546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72597-D89E-22A1-8D8F-E256B880C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Dos artículos explotan la estimación de densidades en el ingreso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CB5A2-D094-3C38-72D3-EF52A37CF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es-ES_tradnl" sz="1200" dirty="0"/>
          </a:p>
          <a:p>
            <a:pPr marL="514350" indent="-514350">
              <a:buFont typeface="+mj-lt"/>
              <a:buAutoNum type="arabicPeriod"/>
            </a:pPr>
            <a:r>
              <a:rPr lang="es-ES_tradnl" dirty="0">
                <a:solidFill>
                  <a:srgbClr val="002060"/>
                </a:solidFill>
              </a:rPr>
              <a:t>Di Nardo, </a:t>
            </a:r>
            <a:r>
              <a:rPr lang="es-ES_tradnl" dirty="0" err="1">
                <a:solidFill>
                  <a:srgbClr val="002060"/>
                </a:solidFill>
              </a:rPr>
              <a:t>Fortin</a:t>
            </a:r>
            <a:r>
              <a:rPr lang="es-ES_tradnl" dirty="0">
                <a:solidFill>
                  <a:srgbClr val="002060"/>
                </a:solidFill>
              </a:rPr>
              <a:t>, &amp; Lemieux (1996)</a:t>
            </a:r>
          </a:p>
          <a:p>
            <a:pPr marL="457200" lvl="1" indent="0">
              <a:buNone/>
            </a:pPr>
            <a:r>
              <a:rPr lang="es-ES_tradnl" dirty="0"/>
              <a:t>Estiman cambios de la desigualdad del ingreso usando </a:t>
            </a:r>
            <a:r>
              <a:rPr lang="es-ES_tradnl" dirty="0">
                <a:solidFill>
                  <a:srgbClr val="FF0000"/>
                </a:solidFill>
              </a:rPr>
              <a:t>Kernels</a:t>
            </a:r>
            <a:r>
              <a:rPr lang="es-ES_tradnl" dirty="0"/>
              <a:t> luego de cambios en la cantidad de empleados sindicalizados en EEUU</a:t>
            </a:r>
          </a:p>
          <a:p>
            <a:pPr marL="457200" lvl="1" indent="0">
              <a:buNone/>
            </a:pPr>
            <a:endParaRPr lang="es-ES_tradnl" dirty="0"/>
          </a:p>
          <a:p>
            <a:pPr marL="514350" indent="-514350">
              <a:buFont typeface="+mj-lt"/>
              <a:buAutoNum type="arabicPeriod"/>
            </a:pPr>
            <a:r>
              <a:rPr lang="es-ES_tradnl" dirty="0">
                <a:solidFill>
                  <a:srgbClr val="002060"/>
                </a:solidFill>
              </a:rPr>
              <a:t>Jales (2016)</a:t>
            </a:r>
          </a:p>
          <a:p>
            <a:pPr marL="457200" lvl="1" indent="0">
              <a:buNone/>
            </a:pPr>
            <a:r>
              <a:rPr lang="es-ES_tradnl" dirty="0"/>
              <a:t>Estima cambios en el mercado de trabajo usando densidades de </a:t>
            </a:r>
            <a:r>
              <a:rPr lang="es-ES_tradnl" dirty="0">
                <a:solidFill>
                  <a:srgbClr val="FF0000"/>
                </a:solidFill>
              </a:rPr>
              <a:t>Kernels </a:t>
            </a:r>
            <a:r>
              <a:rPr lang="es-ES_tradnl" dirty="0"/>
              <a:t>luego de cambios de salario mínimo en Brasil</a:t>
            </a:r>
          </a:p>
          <a:p>
            <a:pPr marL="0" indent="0">
              <a:buNone/>
            </a:pPr>
            <a:endParaRPr lang="es-ES_tradnl" sz="1200" dirty="0"/>
          </a:p>
          <a:p>
            <a:pPr lvl="1"/>
            <a:endParaRPr lang="es-ES_trad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86B15-D432-B7A6-BA34-EE1035167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8015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57CD-60DB-7599-DBBF-E7E34F55F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Aplicación 1: Kernels en la Distribución del Ingreso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8E002C-8C25-F567-04EE-6365B0376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John </a:t>
            </a:r>
            <a:r>
              <a:rPr lang="es-ES_tradnl" dirty="0" err="1"/>
              <a:t>DiNardo</a:t>
            </a:r>
            <a:r>
              <a:rPr lang="es-ES_tradnl" dirty="0"/>
              <a:t>, Nicole M. </a:t>
            </a:r>
            <a:r>
              <a:rPr lang="es-ES_tradnl" dirty="0" err="1"/>
              <a:t>Fortin</a:t>
            </a:r>
            <a:r>
              <a:rPr lang="es-ES_tradnl" dirty="0"/>
              <a:t> and Thomas Lemieux, 1996, “Labor </a:t>
            </a:r>
            <a:r>
              <a:rPr lang="es-ES_tradnl" dirty="0" err="1"/>
              <a:t>Market</a:t>
            </a:r>
            <a:r>
              <a:rPr lang="es-ES_tradnl" dirty="0"/>
              <a:t> </a:t>
            </a:r>
            <a:r>
              <a:rPr lang="es-ES_tradnl" dirty="0" err="1"/>
              <a:t>Institutions</a:t>
            </a:r>
            <a:r>
              <a:rPr lang="es-ES_tradnl" dirty="0"/>
              <a:t> and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Distribution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</a:t>
            </a:r>
            <a:r>
              <a:rPr lang="es-ES_tradnl" dirty="0" err="1"/>
              <a:t>Wages</a:t>
            </a:r>
            <a:r>
              <a:rPr lang="es-ES_tradnl" dirty="0"/>
              <a:t>, 1973-1992: A </a:t>
            </a:r>
            <a:r>
              <a:rPr lang="es-ES_tradnl" dirty="0" err="1"/>
              <a:t>Semiparametric</a:t>
            </a:r>
            <a:r>
              <a:rPr lang="es-ES_tradnl" dirty="0"/>
              <a:t> </a:t>
            </a:r>
            <a:r>
              <a:rPr lang="es-ES_tradnl" dirty="0" err="1"/>
              <a:t>Approach</a:t>
            </a:r>
            <a:r>
              <a:rPr lang="es-ES_tradnl" dirty="0"/>
              <a:t>,” </a:t>
            </a:r>
            <a:r>
              <a:rPr lang="es-ES_tradnl" i="1" dirty="0" err="1"/>
              <a:t>Econometrica</a:t>
            </a:r>
            <a:r>
              <a:rPr lang="es-ES_tradnl" dirty="0"/>
              <a:t>, </a:t>
            </a:r>
            <a:r>
              <a:rPr lang="es-ES_tradnl" dirty="0" err="1"/>
              <a:t>Volume</a:t>
            </a:r>
            <a:r>
              <a:rPr lang="es-ES_tradnl" dirty="0"/>
              <a:t> 64, </a:t>
            </a:r>
            <a:r>
              <a:rPr lang="es-ES_tradnl" dirty="0" err="1"/>
              <a:t>Number</a:t>
            </a:r>
            <a:r>
              <a:rPr lang="es-ES_tradnl" dirty="0"/>
              <a:t> 5 (</a:t>
            </a:r>
            <a:r>
              <a:rPr lang="es-ES_tradnl" dirty="0" err="1"/>
              <a:t>September</a:t>
            </a:r>
            <a:r>
              <a:rPr lang="es-ES_tradnl" dirty="0"/>
              <a:t>), pp. 1001- 1044.</a:t>
            </a:r>
          </a:p>
          <a:p>
            <a:endParaRPr lang="es-ES_tradnl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580811-4E8A-0CFA-2D7A-CC97B099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2056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A5D19-2CCC-AE71-39D0-BC6A055E3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Paper seminal en Economía Laboral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4A4AF9-B0C4-CAAE-A6EA-8E8C6FB1E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_tradnl" dirty="0">
                <a:solidFill>
                  <a:srgbClr val="002060"/>
                </a:solidFill>
              </a:rPr>
              <a:t>Preguntas clave</a:t>
            </a:r>
            <a:r>
              <a:rPr lang="es-ES_tradnl" dirty="0"/>
              <a:t>: ¿cuál es el rol de las </a:t>
            </a:r>
            <a:r>
              <a:rPr lang="es-ES_tradnl" dirty="0">
                <a:solidFill>
                  <a:srgbClr val="002060"/>
                </a:solidFill>
              </a:rPr>
              <a:t>instituciones</a:t>
            </a:r>
            <a:r>
              <a:rPr lang="es-ES_tradnl" dirty="0"/>
              <a:t> y los </a:t>
            </a:r>
            <a:r>
              <a:rPr lang="es-ES_tradnl" dirty="0">
                <a:solidFill>
                  <a:srgbClr val="002060"/>
                </a:solidFill>
              </a:rPr>
              <a:t>mercados laborales </a:t>
            </a:r>
            <a:r>
              <a:rPr lang="es-ES_tradnl" dirty="0"/>
              <a:t>en la distribución del ingreso? </a:t>
            </a:r>
          </a:p>
          <a:p>
            <a:endParaRPr lang="es-ES_tradnl" sz="1300" dirty="0"/>
          </a:p>
          <a:p>
            <a:r>
              <a:rPr lang="es-ES_tradnl" dirty="0"/>
              <a:t>Cambios de </a:t>
            </a:r>
            <a:r>
              <a:rPr lang="es-ES_tradnl" dirty="0">
                <a:solidFill>
                  <a:srgbClr val="002060"/>
                </a:solidFill>
              </a:rPr>
              <a:t>regímenes laborales </a:t>
            </a:r>
            <a:r>
              <a:rPr lang="es-ES_tradnl" dirty="0"/>
              <a:t>más estudiados:</a:t>
            </a:r>
          </a:p>
          <a:p>
            <a:pPr lvl="1"/>
            <a:r>
              <a:rPr lang="es-ES_tradnl" dirty="0"/>
              <a:t>Salario mínimo</a:t>
            </a:r>
          </a:p>
          <a:p>
            <a:pPr lvl="1"/>
            <a:r>
              <a:rPr lang="es-ES_tradnl" dirty="0"/>
              <a:t>Sindicatos (</a:t>
            </a:r>
            <a:r>
              <a:rPr lang="es-ES_tradnl" i="1" dirty="0" err="1"/>
              <a:t>Unions</a:t>
            </a:r>
            <a:r>
              <a:rPr lang="es-ES_tradnl" dirty="0"/>
              <a:t>)</a:t>
            </a:r>
          </a:p>
          <a:p>
            <a:pPr lvl="1"/>
            <a:endParaRPr lang="es-ES_tradnl" sz="1300" dirty="0"/>
          </a:p>
          <a:p>
            <a:r>
              <a:rPr lang="es-ES_tradnl" dirty="0">
                <a:solidFill>
                  <a:srgbClr val="00B050"/>
                </a:solidFill>
              </a:rPr>
              <a:t>Contribución</a:t>
            </a:r>
            <a:r>
              <a:rPr lang="es-ES_tradnl" dirty="0"/>
              <a:t> principal </a:t>
            </a:r>
          </a:p>
          <a:p>
            <a:pPr lvl="1"/>
            <a:r>
              <a:rPr lang="es-ES_tradnl" dirty="0"/>
              <a:t>Usar funciones de densidad de </a:t>
            </a:r>
            <a:r>
              <a:rPr lang="es-ES_tradnl" dirty="0" err="1">
                <a:solidFill>
                  <a:srgbClr val="FF0000"/>
                </a:solidFill>
              </a:rPr>
              <a:t>kernels</a:t>
            </a:r>
            <a:r>
              <a:rPr lang="es-ES_tradnl" dirty="0"/>
              <a:t>, teniendo en cuenta ambos cambios para crear el </a:t>
            </a:r>
            <a:r>
              <a:rPr lang="es-ES_tradnl" dirty="0">
                <a:solidFill>
                  <a:srgbClr val="002060"/>
                </a:solidFill>
              </a:rPr>
              <a:t>contrafactual</a:t>
            </a:r>
            <a:r>
              <a:rPr lang="es-ES_tradnl" dirty="0"/>
              <a:t>: distribución del ingreso en ausencia de cambios en el salario mínimo y aumento de sindicalización. </a:t>
            </a:r>
          </a:p>
          <a:p>
            <a:endParaRPr lang="es-ES_tradn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F019E2-41C7-AB77-6855-6D6A1AA5A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7045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DB1C2-D0AF-C435-CB95-7EBB5A6B4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Ilustración de la Distribución del Ingreso</a:t>
            </a:r>
          </a:p>
        </p:txBody>
      </p:sp>
      <p:pic>
        <p:nvPicPr>
          <p:cNvPr id="8" name="Content Placeholder 7" descr="A graph of the effect of the effect of union&#10;&#10;Description automatically generated">
            <a:extLst>
              <a:ext uri="{FF2B5EF4-FFF2-40B4-BE49-F238E27FC236}">
                <a16:creationId xmlns:a16="http://schemas.microsoft.com/office/drawing/2014/main" id="{FB99465B-9F2D-5360-CED0-5BBCE76F7A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1224" y="1311124"/>
            <a:ext cx="10209551" cy="5124953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22F79-CC8F-5A0E-C17D-3B80B4A69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8036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57CD-60DB-7599-DBBF-E7E34F55F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Aplicación 2: Kernels en la Distribución del Ingreso y Salario Mínimo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8E002C-8C25-F567-04EE-6365B0376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Jales, H. (2018). </a:t>
            </a:r>
            <a:r>
              <a:rPr lang="es-ES_tradnl" dirty="0" err="1"/>
              <a:t>Estimating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effects</a:t>
            </a:r>
            <a:r>
              <a:rPr lang="es-ES_tradnl" dirty="0"/>
              <a:t> </a:t>
            </a:r>
            <a:r>
              <a:rPr lang="es-ES_tradnl" dirty="0" err="1"/>
              <a:t>of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minimum</a:t>
            </a:r>
            <a:r>
              <a:rPr lang="es-ES_tradnl" dirty="0"/>
              <a:t> </a:t>
            </a:r>
            <a:r>
              <a:rPr lang="es-ES_tradnl" dirty="0" err="1"/>
              <a:t>wage</a:t>
            </a:r>
            <a:r>
              <a:rPr lang="es-ES_tradnl" dirty="0"/>
              <a:t> in a </a:t>
            </a:r>
            <a:r>
              <a:rPr lang="es-ES_tradnl" dirty="0" err="1"/>
              <a:t>developing</a:t>
            </a:r>
            <a:r>
              <a:rPr lang="es-ES_tradnl" dirty="0"/>
              <a:t> country: A </a:t>
            </a:r>
            <a:r>
              <a:rPr lang="es-ES_tradnl" dirty="0" err="1"/>
              <a:t>density</a:t>
            </a:r>
            <a:r>
              <a:rPr lang="es-ES_tradnl" dirty="0"/>
              <a:t> </a:t>
            </a:r>
            <a:r>
              <a:rPr lang="es-ES_tradnl" dirty="0" err="1"/>
              <a:t>discontinuity</a:t>
            </a:r>
            <a:r>
              <a:rPr lang="es-ES_tradnl" dirty="0"/>
              <a:t> </a:t>
            </a:r>
            <a:r>
              <a:rPr lang="es-ES_tradnl" dirty="0" err="1"/>
              <a:t>design</a:t>
            </a:r>
            <a:r>
              <a:rPr lang="es-ES_tradnl" dirty="0"/>
              <a:t> </a:t>
            </a:r>
            <a:r>
              <a:rPr lang="es-ES_tradnl" dirty="0" err="1"/>
              <a:t>approach</a:t>
            </a:r>
            <a:r>
              <a:rPr lang="es-ES_tradnl" dirty="0"/>
              <a:t>. </a:t>
            </a:r>
            <a:r>
              <a:rPr lang="es-ES_tradnl" i="1" dirty="0"/>
              <a:t>Journal </a:t>
            </a:r>
            <a:r>
              <a:rPr lang="es-ES_tradnl" i="1" dirty="0" err="1"/>
              <a:t>of</a:t>
            </a:r>
            <a:r>
              <a:rPr lang="es-ES_tradnl" i="1" dirty="0"/>
              <a:t> </a:t>
            </a:r>
            <a:r>
              <a:rPr lang="es-ES_tradnl" i="1" dirty="0" err="1"/>
              <a:t>Applied</a:t>
            </a:r>
            <a:r>
              <a:rPr lang="es-ES_tradnl" i="1" dirty="0"/>
              <a:t> </a:t>
            </a:r>
            <a:r>
              <a:rPr lang="es-ES_tradnl" i="1" dirty="0" err="1"/>
              <a:t>Econometrics</a:t>
            </a:r>
            <a:r>
              <a:rPr lang="es-ES_tradnl" dirty="0"/>
              <a:t>, 33(1), 29-51.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580811-4E8A-0CFA-2D7A-CC97B099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4306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8239BF9-4438-7CBD-C3CB-3F48B0AA5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Aplicación en Brasil de una idea similar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CCA83A-2B8E-E7B9-BE8D-106F216255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_tradnl" dirty="0"/>
              <a:t>Jales (2018) busca estimar la </a:t>
            </a:r>
            <a:r>
              <a:rPr lang="es-ES_tradnl" dirty="0">
                <a:solidFill>
                  <a:srgbClr val="002060"/>
                </a:solidFill>
              </a:rPr>
              <a:t>distribución conjunta </a:t>
            </a:r>
            <a:r>
              <a:rPr lang="es-ES_tradnl" dirty="0"/>
              <a:t>de:</a:t>
            </a:r>
          </a:p>
          <a:p>
            <a:pPr lvl="1">
              <a:lnSpc>
                <a:spcPct val="150000"/>
              </a:lnSpc>
            </a:pPr>
            <a:r>
              <a:rPr lang="es-ES_tradnl" dirty="0"/>
              <a:t>Distribución del ingreso</a:t>
            </a:r>
          </a:p>
          <a:p>
            <a:pPr lvl="1">
              <a:lnSpc>
                <a:spcPct val="150000"/>
              </a:lnSpc>
            </a:pPr>
            <a:r>
              <a:rPr lang="es-ES_tradnl" dirty="0"/>
              <a:t>Distribución en el sector formal e informal </a:t>
            </a:r>
          </a:p>
          <a:p>
            <a:pPr>
              <a:lnSpc>
                <a:spcPct val="150000"/>
              </a:lnSpc>
            </a:pPr>
            <a:r>
              <a:rPr lang="es-ES_tradnl" dirty="0">
                <a:solidFill>
                  <a:srgbClr val="002060"/>
                </a:solidFill>
              </a:rPr>
              <a:t>Economía dual</a:t>
            </a:r>
            <a:r>
              <a:rPr lang="es-ES_tradnl" dirty="0"/>
              <a:t>: trabajadores deciden en que sector trabajar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3BC164-576E-999B-5B68-52AAF99D5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303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DCC9F-E035-1D57-C489-B46510018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Distribuciones Teóricas </a:t>
            </a:r>
          </a:p>
        </p:txBody>
      </p:sp>
      <p:pic>
        <p:nvPicPr>
          <p:cNvPr id="6" name="Content Placeholder 5" descr="A comparison of a normal distribution&#10;&#10;Description automatically generated">
            <a:extLst>
              <a:ext uri="{FF2B5EF4-FFF2-40B4-BE49-F238E27FC236}">
                <a16:creationId xmlns:a16="http://schemas.microsoft.com/office/drawing/2014/main" id="{DB12C179-57B0-056F-1435-BB6EFF7978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9733" y="1420522"/>
            <a:ext cx="10132534" cy="493582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551726-AF9D-40E7-52AE-504D54DC4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2246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DCC9F-E035-1D57-C489-B46510018D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Distribuciones de Ingreso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551726-AF9D-40E7-52AE-504D54DC4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39</a:t>
            </a:fld>
            <a:endParaRPr lang="en-US"/>
          </a:p>
        </p:txBody>
      </p:sp>
      <p:pic>
        <p:nvPicPr>
          <p:cNvPr id="8" name="Content Placeholder 7" descr="A collection of graphs showing the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B9293382-A5B4-160A-0DC2-F6E00340F3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2147" y="1443038"/>
            <a:ext cx="7257627" cy="4985931"/>
          </a:xfrm>
        </p:spPr>
      </p:pic>
    </p:spTree>
    <p:extLst>
      <p:ext uri="{BB962C8B-B14F-4D97-AF65-F5344CB8AC3E}">
        <p14:creationId xmlns:p14="http://schemas.microsoft.com/office/powerpoint/2010/main" val="2404131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42471-9418-E3E3-C7E5-30087178F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Breve Repaso Clase Anterior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780597-6948-B78E-E6E3-6E4F9F1321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Problema de Clasificar, Clasificador de Bayes, Logit y Vecinos Cercanos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D02066-55CA-7F79-B6CB-6ACCA9058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7913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49867-C8D3-3033-AC06-DD39AB39B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Implicancias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F45C0-13DD-4FC9-2F50-85B64DB51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_tradnl" dirty="0"/>
              <a:t>Muestra la </a:t>
            </a:r>
            <a:r>
              <a:rPr lang="es-ES_tradnl" dirty="0">
                <a:solidFill>
                  <a:srgbClr val="002060"/>
                </a:solidFill>
              </a:rPr>
              <a:t>discontinuidad</a:t>
            </a:r>
            <a:r>
              <a:rPr lang="es-ES_tradnl" dirty="0"/>
              <a:t> en el ingreso en el salario mínimo</a:t>
            </a:r>
          </a:p>
          <a:p>
            <a:pPr lvl="1"/>
            <a:r>
              <a:rPr lang="es-ES_tradnl" dirty="0"/>
              <a:t>Usa dicha discontinuidad para estimar la Probabilidad de no cumplir con el salario mínimo</a:t>
            </a:r>
          </a:p>
          <a:p>
            <a:pPr lvl="2"/>
            <a:r>
              <a:rPr lang="es-ES_tradnl" dirty="0"/>
              <a:t>Estimar probabilidad de pertenecer al sector informal</a:t>
            </a:r>
          </a:p>
          <a:p>
            <a:pPr lvl="1"/>
            <a:r>
              <a:rPr lang="es-ES_tradnl" dirty="0"/>
              <a:t>Estima una distribución latente en “ausencia del salario mínimo”</a:t>
            </a:r>
          </a:p>
          <a:p>
            <a:r>
              <a:rPr lang="es-ES_tradnl" dirty="0"/>
              <a:t>Efectos del salario mínimo en Brasil:</a:t>
            </a:r>
          </a:p>
          <a:p>
            <a:pPr lvl="1"/>
            <a:r>
              <a:rPr lang="es-ES_tradnl" dirty="0">
                <a:solidFill>
                  <a:srgbClr val="FF0000"/>
                </a:solidFill>
              </a:rPr>
              <a:t>Desempleo</a:t>
            </a:r>
            <a:r>
              <a:rPr lang="es-ES_tradnl" dirty="0"/>
              <a:t> significativo</a:t>
            </a:r>
          </a:p>
          <a:p>
            <a:pPr lvl="1"/>
            <a:r>
              <a:rPr lang="es-ES_tradnl" dirty="0">
                <a:solidFill>
                  <a:srgbClr val="00B050"/>
                </a:solidFill>
              </a:rPr>
              <a:t>Aumento</a:t>
            </a:r>
            <a:r>
              <a:rPr lang="es-ES_tradnl" dirty="0"/>
              <a:t> del sector </a:t>
            </a:r>
            <a:r>
              <a:rPr lang="es-ES_tradnl" dirty="0">
                <a:solidFill>
                  <a:srgbClr val="002060"/>
                </a:solidFill>
              </a:rPr>
              <a:t>informal</a:t>
            </a:r>
          </a:p>
          <a:p>
            <a:r>
              <a:rPr lang="es-ES_tradnl" dirty="0"/>
              <a:t>Limitación: no tiene en cuenta la dinámica de las firmas y los trabajadores en conjunto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DA019F-51EC-09AA-943B-94A6A5D81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15450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357CD-60DB-7599-DBBF-E7E34F55F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Conclusiones finales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8E002C-8C25-F567-04EE-6365B03764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 dirty="0"/>
              <a:t>¿Qué aprendimos hoy?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A580811-4E8A-0CFA-2D7A-CC97B099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0561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99168-AA67-F1BE-BEB5-BFF50FDBF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¿Qué aprendimos hoy?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66B93-964D-A72E-FB12-DE627F299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s-ES_tradnl" dirty="0">
                <a:solidFill>
                  <a:srgbClr val="002060"/>
                </a:solidFill>
              </a:rPr>
              <a:t>Dos métodos </a:t>
            </a:r>
            <a:r>
              <a:rPr lang="es-ES_tradnl" dirty="0"/>
              <a:t>no paramétricos: </a:t>
            </a:r>
          </a:p>
          <a:p>
            <a:pPr lvl="1">
              <a:lnSpc>
                <a:spcPct val="150000"/>
              </a:lnSpc>
            </a:pPr>
            <a:r>
              <a:rPr lang="es-ES_tradnl" dirty="0">
                <a:solidFill>
                  <a:srgbClr val="002060"/>
                </a:solidFill>
              </a:rPr>
              <a:t>Repasamos</a:t>
            </a:r>
            <a:r>
              <a:rPr lang="es-ES_tradnl" dirty="0"/>
              <a:t> la definición de Histogramas</a:t>
            </a:r>
            <a:endParaRPr lang="es-ES_tradnl" dirty="0">
              <a:solidFill>
                <a:srgbClr val="002060"/>
              </a:solidFill>
            </a:endParaRPr>
          </a:p>
          <a:p>
            <a:pPr lvl="1">
              <a:lnSpc>
                <a:spcPct val="150000"/>
              </a:lnSpc>
            </a:pPr>
            <a:r>
              <a:rPr lang="es-ES_tradnl" dirty="0">
                <a:solidFill>
                  <a:srgbClr val="002060"/>
                </a:solidFill>
              </a:rPr>
              <a:t>Kernels</a:t>
            </a:r>
            <a:r>
              <a:rPr lang="es-ES_tradnl" dirty="0"/>
              <a:t>: formula, intuición</a:t>
            </a:r>
          </a:p>
          <a:p>
            <a:pPr lvl="1">
              <a:lnSpc>
                <a:spcPct val="150000"/>
              </a:lnSpc>
            </a:pPr>
            <a:r>
              <a:rPr lang="es-ES_tradnl" dirty="0"/>
              <a:t>Discutimos por primera vez del </a:t>
            </a:r>
            <a:r>
              <a:rPr lang="es-ES_tradnl" dirty="0">
                <a:solidFill>
                  <a:srgbClr val="002060"/>
                </a:solidFill>
              </a:rPr>
              <a:t>trade-off varianza-sesgo</a:t>
            </a:r>
            <a:endParaRPr lang="es-ES_tradnl" dirty="0"/>
          </a:p>
          <a:p>
            <a:pPr>
              <a:lnSpc>
                <a:spcPct val="150000"/>
              </a:lnSpc>
            </a:pPr>
            <a:r>
              <a:rPr lang="es-ES_tradnl" dirty="0"/>
              <a:t>Revisamos la relevancia de hacer un buen histograma en </a:t>
            </a:r>
            <a:r>
              <a:rPr lang="es-ES_tradnl" dirty="0">
                <a:solidFill>
                  <a:srgbClr val="0070C0"/>
                </a:solidFill>
              </a:rPr>
              <a:t>Economía del Consumidor </a:t>
            </a:r>
            <a:r>
              <a:rPr lang="es-ES_tradnl" dirty="0"/>
              <a:t>y Kernels en </a:t>
            </a:r>
            <a:r>
              <a:rPr lang="es-ES_tradnl" dirty="0">
                <a:solidFill>
                  <a:srgbClr val="0070C0"/>
                </a:solidFill>
              </a:rPr>
              <a:t>Laboral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E39AB-00F5-ADEE-08FA-C6F284265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7001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D55B1-4C9E-9A68-CAC5-2D5211025F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_tradnl" dirty="0"/>
              <a:t>¿Dudas, consultas?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6DE542-4031-D126-7AAF-A0332014D17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s-ES_tradnl" dirty="0">
                <a:latin typeface="Gill Sans Nova Light" panose="020B0302020104020203" pitchFamily="34" charset="0"/>
              </a:rPr>
              <a:t>Consultas: </a:t>
            </a:r>
            <a:r>
              <a:rPr lang="en-US" b="0" i="0" dirty="0">
                <a:solidFill>
                  <a:srgbClr val="0078D7"/>
                </a:solidFill>
                <a:effectLst/>
                <a:latin typeface="Gill Sans Nova Light" panose="020B0302020104020203" pitchFamily="34" charset="0"/>
                <a:hlinkClick r:id="rId2"/>
              </a:rPr>
              <a:t>25RO35480961@campus.economicas.uba.ar</a:t>
            </a:r>
            <a:r>
              <a:rPr lang="en-US" b="0" i="0" dirty="0">
                <a:solidFill>
                  <a:srgbClr val="0078D7"/>
                </a:solidFill>
                <a:effectLst/>
                <a:latin typeface="Gill Sans Nova Light" panose="020B0302020104020203" pitchFamily="34" charset="0"/>
              </a:rPr>
              <a:t> </a:t>
            </a:r>
            <a:endParaRPr lang="es-ES_tradnl" dirty="0">
              <a:latin typeface="Gill Sans Nova Light" panose="020B0302020104020203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42557C-64E1-99EA-732F-3F53925CF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75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8B4BD0-CDCC-DA4B-6AC3-BC0180AEDDA1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s-ES_tradnl" dirty="0"/>
                  <a:t>Intuición: </a:t>
                </a:r>
                <a:r>
                  <a:rPr lang="es-ES_tradnl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¿</a:t>
                </a:r>
                <a:r>
                  <a:rPr lang="es-ES_tradnl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Cómo estimamos la probabilidad de tirar el dardo en un punto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_tradnl" i="1" smtClean="0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_tradnl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s-ES_tradnl" i="1">
                            <a:solidFill>
                              <a:schemeClr val="tx1">
                                <a:lumMod val="50000"/>
                                <a:lumOff val="5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s-ES_tradnl" i="1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?</a:t>
                </a:r>
                <a:endParaRPr lang="es-ES_tradnl" i="1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5D8B4BD0-CDCC-DA4B-6AC3-BC0180AEDDA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2"/>
                <a:stretch>
                  <a:fillRect l="-2413" t="-14286" r="-1206" b="-21905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ED213D-78BA-48CD-5617-F7E5779689DA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s-ES_tradnl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s-ES_tradnl" b="0" i="1" smtClean="0">
                              <a:solidFill>
                                <a:srgbClr val="FF0000"/>
                              </a:solidFill>
                              <a:latin typeface="Cambria Math" panose="02040503050406030204" pitchFamily="18" charset="0"/>
                            </a:rPr>
                            <m:t>𝑃𝑟</m:t>
                          </m:r>
                        </m:fName>
                        <m:e>
                          <m:d>
                            <m:dPr>
                              <m:ctrlPr>
                                <a:rPr lang="es-ES_tradnl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ES_tradnl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s-ES_tradnl" b="0" i="1" smtClean="0">
                                  <a:solidFill>
                                    <a:srgbClr val="FF0000"/>
                                  </a:solidFill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es-ES_tradnl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_tradnl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s-ES_tradnl" b="0" i="1" smtClean="0">
                                      <a:solidFill>
                                        <a:srgbClr val="FF0000"/>
                                      </a:solidFill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  <m:r>
                        <a:rPr lang="es-ES_tradnl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=0</m:t>
                      </m:r>
                    </m:oMath>
                  </m:oMathPara>
                </a14:m>
                <a:endParaRPr lang="es-ES_tradnl" b="0" i="1" dirty="0">
                  <a:solidFill>
                    <a:srgbClr val="FF0000"/>
                  </a:solidFill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s-ES_tradnl" dirty="0"/>
                  <a:t>Variable aleatoria: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s-ES_tradnl" dirty="0"/>
              </a:p>
              <a:p>
                <a:pPr marL="0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Pr</m:t>
                          </m:r>
                        </m:fName>
                        <m:e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𝑌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≤</m:t>
                              </m:r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dirty="0"/>
              </a:p>
              <a:p>
                <a:pPr marL="0" indent="0">
                  <a:lnSpc>
                    <a:spcPct val="12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𝑑𝐹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d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𝑑𝑦</m:t>
                          </m:r>
                        </m:den>
                      </m:f>
                    </m:oMath>
                  </m:oMathPara>
                </a14:m>
                <a:endParaRPr lang="es-ES_tradnl" dirty="0"/>
              </a:p>
              <a:p>
                <a:pPr>
                  <a:lnSpc>
                    <a:spcPct val="120000"/>
                  </a:lnSpc>
                </a:pPr>
                <a:r>
                  <a:rPr lang="es-ES_tradnl" dirty="0">
                    <a:solidFill>
                      <a:srgbClr val="0070C0"/>
                    </a:solidFill>
                  </a:rPr>
                  <a:t>Idea</a:t>
                </a:r>
                <a:r>
                  <a:rPr lang="es-ES_tradnl" dirty="0"/>
                  <a:t>: Estimar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endParaRPr lang="es-ES_tradnl" b="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9ED213D-78BA-48CD-5617-F7E5779689D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l="-2689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7" descr="Darts hitting the bullseye of a dartboard&#10;&#10;Description automatically generated">
            <a:extLst>
              <a:ext uri="{FF2B5EF4-FFF2-40B4-BE49-F238E27FC236}">
                <a16:creationId xmlns:a16="http://schemas.microsoft.com/office/drawing/2014/main" id="{F2BD0D5D-76C9-7272-5FB9-A376EF089D8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6019800" y="2026920"/>
            <a:ext cx="5594728" cy="370559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DFD573-01FB-ED11-81FA-AEF8DB2C2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20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C4CD0-6CF2-DAA6-EA27-693EC6B2D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Histograma: </a:t>
            </a:r>
            <a:r>
              <a:rPr lang="es-ES_tradn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Formalmente I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FB3B7C-34DE-B6CA-F8B2-0C4B1B6A0F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s-ES_tradnl" dirty="0">
                    <a:solidFill>
                      <a:srgbClr val="002060"/>
                    </a:solidFill>
                  </a:rPr>
                  <a:t>Objetivo</a:t>
                </a:r>
                <a:r>
                  <a:rPr lang="es-ES_tradnl" dirty="0"/>
                  <a:t>: Estimar función de densidad de probabilidad (PDF)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s-ES_tradnl" dirty="0"/>
                  <a:t> </a:t>
                </a:r>
              </a:p>
              <a:p>
                <a:pPr>
                  <a:lnSpc>
                    <a:spcPct val="150000"/>
                  </a:lnSpc>
                </a:pPr>
                <a:r>
                  <a:rPr lang="es-ES_tradnl" dirty="0"/>
                  <a:t>Supongamos: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0,1</m:t>
                        </m:r>
                      </m:e>
                    </m:d>
                  </m:oMath>
                </a14:m>
                <a:endParaRPr lang="es-ES_tradnl" dirty="0"/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s-ES_tradnl" dirty="0"/>
                  <a:t> </a:t>
                </a:r>
                <a:r>
                  <a:rPr lang="es-ES_tradnl" dirty="0">
                    <a:solidFill>
                      <a:srgbClr val="002060"/>
                    </a:solidFill>
                  </a:rPr>
                  <a:t>distinta de </a:t>
                </a:r>
                <a14:m>
                  <m:oMath xmlns:m="http://schemas.openxmlformats.org/officeDocument/2006/math">
                    <m:r>
                      <a:rPr lang="en-US" i="1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s-ES_tradnl" dirty="0">
                    <a:solidFill>
                      <a:srgbClr val="002060"/>
                    </a:solidFill>
                  </a:rPr>
                  <a:t> </a:t>
                </a:r>
                <a:r>
                  <a:rPr lang="es-ES_tradnl" dirty="0"/>
                  <a:t>en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0,1</m:t>
                        </m:r>
                      </m:e>
                    </m:d>
                  </m:oMath>
                </a14:m>
                <a:endParaRPr lang="es-ES_tradnl" dirty="0"/>
              </a:p>
              <a:p>
                <a:pPr lvl="1">
                  <a:lnSpc>
                    <a:spcPct val="150000"/>
                  </a:lnSpc>
                </a:pPr>
                <a:r>
                  <a:rPr lang="es-ES_tradnl" dirty="0"/>
                  <a:t>Derivada de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</m:oMath>
                </a14:m>
                <a:r>
                  <a:rPr lang="es-ES_tradnl" dirty="0"/>
                  <a:t> es </a:t>
                </a:r>
                <a:r>
                  <a:rPr lang="es-ES_tradnl" dirty="0">
                    <a:solidFill>
                      <a:srgbClr val="002060"/>
                    </a:solidFill>
                  </a:rPr>
                  <a:t>continua</a:t>
                </a:r>
                <a:r>
                  <a:rPr lang="es-ES_tradnl" dirty="0"/>
                  <a:t> y </a:t>
                </a:r>
                <a:r>
                  <a:rPr lang="es-ES_tradnl" dirty="0">
                    <a:solidFill>
                      <a:srgbClr val="002060"/>
                    </a:solidFill>
                  </a:rPr>
                  <a:t>acotada</a:t>
                </a:r>
                <a:r>
                  <a:rPr lang="es-ES_tradnl" dirty="0"/>
                  <a:t>: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d>
                          <m:d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endParaRPr lang="es-ES_tradnl" dirty="0"/>
              </a:p>
              <a:p>
                <a:pPr lvl="1">
                  <a:lnSpc>
                    <a:spcPct val="150000"/>
                  </a:lnSpc>
                </a:pPr>
                <a:endParaRPr lang="es-ES_tradnl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FB3B7C-34DE-B6CA-F8B2-0C4B1B6A0F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27" b="-1453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2A14A-FAB3-A2DD-D0F8-7F1A47D62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3439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C4CD0-6CF2-DAA6-EA27-693EC6B2D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Histograma: </a:t>
            </a:r>
            <a:r>
              <a:rPr lang="es-ES_tradn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Formalmente II</a:t>
            </a:r>
            <a:endParaRPr lang="es-ES_trad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FB3B7C-34DE-B6CA-F8B2-0C4B1B6A0F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0,</m:t>
                          </m:r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</m:e>
                      </m:d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, …,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−2</m:t>
                              </m:r>
                            </m:num>
                            <m:den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</m:e>
                      </m:d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, 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𝑀</m:t>
                              </m:r>
                            </m:den>
                          </m:f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,1</m:t>
                          </m:r>
                        </m:e>
                      </m:d>
                    </m:oMath>
                  </m:oMathPara>
                </a14:m>
                <a:endParaRPr lang="es-ES_tradnl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s-ES_tradnl" dirty="0"/>
                  <a:t>En este caso, para un punto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sub>
                    </m:sSub>
                  </m:oMath>
                </a14:m>
                <a:r>
                  <a:rPr lang="es-ES_tradnl" dirty="0"/>
                  <a:t> la estimación de densidad del </a:t>
                </a:r>
                <a:r>
                  <a:rPr lang="es-ES_tradnl" dirty="0">
                    <a:solidFill>
                      <a:srgbClr val="FF0000"/>
                    </a:solidFill>
                  </a:rPr>
                  <a:t>histograma</a:t>
                </a:r>
                <a:r>
                  <a:rPr lang="es-ES_tradnl" dirty="0"/>
                  <a:t> es: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𝑜𝑏𝑠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𝑙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×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𝑎𝑛𝑐h𝑜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𝑑𝑒𝑙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𝑏𝑖𝑛</m:t>
                          </m:r>
                        </m:den>
                      </m:f>
                    </m:oMath>
                  </m:oMathPara>
                </a14:m>
                <a:endParaRPr lang="en-US" b="0" dirty="0"/>
              </a:p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limLoc m:val="subSup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n-US" b="0" i="1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s-ES_tradnl" dirty="0"/>
              </a:p>
              <a:p>
                <a:pPr>
                  <a:lnSpc>
                    <a:spcPct val="150000"/>
                  </a:lnSpc>
                </a:pPr>
                <a:endParaRPr lang="es-ES_tradnl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FB3B7C-34DE-B6CA-F8B2-0C4B1B6A0F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65" b="-31105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2A14A-FAB3-A2DD-D0F8-7F1A47D62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096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C4CD0-6CF2-DAA6-EA27-693EC6B2D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Histograma: </a:t>
            </a:r>
            <a:r>
              <a:rPr lang="es-ES_tradn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Intuición  </a:t>
            </a:r>
            <a:endParaRPr lang="es-ES_tradnl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FB3B7C-34DE-B6CA-F8B2-0C4B1B6A0F4E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s-ES_tradnl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</m:acc>
                      <m:d>
                        <m:dPr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_tradnl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d>
                      <m:r>
                        <a:rPr lang="es-ES_tradnl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_tradnl" b="0" i="1" smtClean="0">
                              <a:latin typeface="Cambria Math" panose="02040503050406030204" pitchFamily="18" charset="0"/>
                            </a:rPr>
                            <m:t>𝑀</m:t>
                          </m:r>
                        </m:num>
                        <m:den>
                          <m:r>
                            <a:rPr lang="es-ES_trad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limLoc m:val="subSup"/>
                          <m:ctrlPr>
                            <a:rPr lang="es-ES_tradn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s-ES_tradnl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s-ES_tradn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s-ES_tradn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r>
                            <a:rPr lang="es-ES_tradnl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d>
                            <m:dPr>
                              <m:ctrlP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s-ES_tradnl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_tradnl" b="0" i="1" smtClean="0">
                                      <a:latin typeface="Cambria Math" panose="02040503050406030204" pitchFamily="18" charset="0"/>
                                    </a:rPr>
                                    <m:t>𝑌</m:t>
                                  </m:r>
                                </m:e>
                                <m:sub>
                                  <m:r>
                                    <a:rPr lang="es-ES_tradnl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s-ES_tradnl" b="0" i="1" smtClean="0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b>
                                <m:sSubPr>
                                  <m:ctrlPr>
                                    <a:rPr lang="es-ES_tradnl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s-ES_tradnl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e>
                                <m:sub>
                                  <m:r>
                                    <a:rPr lang="es-ES_tradnl" b="0" i="1" smtClean="0">
                                      <a:latin typeface="Cambria Math" panose="02040503050406030204" pitchFamily="18" charset="0"/>
                                    </a:rPr>
                                    <m:t>𝑙</m:t>
                                  </m:r>
                                </m:sub>
                              </m:sSub>
                            </m:e>
                          </m:d>
                        </m:e>
                      </m:nary>
                    </m:oMath>
                  </m:oMathPara>
                </a14:m>
                <a:endParaRPr lang="es-ES_tradnl" b="0" i="1" dirty="0"/>
              </a:p>
              <a:p>
                <a:pPr>
                  <a:lnSpc>
                    <a:spcPct val="150000"/>
                  </a:lnSpc>
                </a:pPr>
                <a:r>
                  <a:rPr lang="es-ES_tradnl" dirty="0"/>
                  <a:t>El histograma le asigna </a:t>
                </a:r>
                <a:r>
                  <a:rPr lang="es-ES_tradnl" dirty="0">
                    <a:solidFill>
                      <a:srgbClr val="002060"/>
                    </a:solidFill>
                  </a:rPr>
                  <a:t>igual</a:t>
                </a:r>
                <a:r>
                  <a:rPr lang="es-ES_tradnl" dirty="0"/>
                  <a:t> </a:t>
                </a:r>
                <a:r>
                  <a:rPr lang="es-ES_tradnl" dirty="0">
                    <a:solidFill>
                      <a:srgbClr val="002060"/>
                    </a:solidFill>
                  </a:rPr>
                  <a:t>valor</a:t>
                </a:r>
                <a:r>
                  <a:rPr lang="es-ES_tradnl" dirty="0"/>
                  <a:t> de </a:t>
                </a:r>
                <a:r>
                  <a:rPr lang="es-ES_tradnl" dirty="0">
                    <a:solidFill>
                      <a:srgbClr val="002060"/>
                    </a:solidFill>
                  </a:rPr>
                  <a:t>densidad</a:t>
                </a:r>
                <a:r>
                  <a:rPr lang="es-ES_tradnl" dirty="0"/>
                  <a:t> a todos los puntos dentro (</a:t>
                </a:r>
                <a:r>
                  <a:rPr lang="es-ES_tradnl" dirty="0" err="1"/>
                  <a:t>within</a:t>
                </a:r>
                <a:r>
                  <a:rPr lang="es-ES_tradnl" dirty="0"/>
                  <a:t>) de una barra (bin).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s-ES_tradnl" dirty="0"/>
              </a:p>
              <a:p>
                <a:pPr>
                  <a:lnSpc>
                    <a:spcPct val="150000"/>
                  </a:lnSpc>
                </a:pPr>
                <a:endParaRPr lang="es-ES_tradnl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EFB3B7C-34DE-B6CA-F8B2-0C4B1B6A0F4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327" t="-31686"/>
                </a:stretch>
              </a:blipFill>
            </p:spPr>
            <p:txBody>
              <a:bodyPr/>
              <a:lstStyle/>
              <a:p>
                <a:r>
                  <a:rPr lang="es-ES_tradn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2A14A-FAB3-A2DD-D0F8-7F1A47D62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350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23DB9-33A4-3693-FFB5-E68FB3A04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Sesgo del Histograma: </a:t>
            </a:r>
            <a:r>
              <a:rPr lang="es-ES_tradn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Intuición </a:t>
            </a:r>
            <a:endParaRPr lang="es-ES_tradnl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5BE15C7-02DB-5052-567B-97E8B112358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199" y="2189912"/>
          <a:ext cx="10515600" cy="16033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82B54-9254-8226-FA87-F6A48B8E3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8C1CC4-2077-434E-BCF1-5D01C08A9B17}" type="slidenum">
              <a:rPr lang="en-US" smtClean="0"/>
              <a:t>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71FE6B-53FB-D6D8-C07F-1DE21C6040F2}"/>
              </a:ext>
            </a:extLst>
          </p:cNvPr>
          <p:cNvSpPr txBox="1"/>
          <p:nvPr/>
        </p:nvSpPr>
        <p:spPr>
          <a:xfrm>
            <a:off x="1060704" y="4292510"/>
            <a:ext cx="102930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_tradnl" sz="3600" dirty="0">
                <a:latin typeface="Gill Sans Nova Light" panose="020B0302020104020203" pitchFamily="34" charset="0"/>
              </a:rPr>
              <a:t>Más bins, nos da “más resolución” que aproxime mejor la estructura de densidad</a:t>
            </a:r>
          </a:p>
        </p:txBody>
      </p:sp>
    </p:spTree>
    <p:extLst>
      <p:ext uri="{BB962C8B-B14F-4D97-AF65-F5344CB8AC3E}">
        <p14:creationId xmlns:p14="http://schemas.microsoft.com/office/powerpoint/2010/main" val="3471461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9382</TotalTime>
  <Words>1702</Words>
  <Application>Microsoft Macintosh PowerPoint</Application>
  <PresentationFormat>Widescreen</PresentationFormat>
  <Paragraphs>244</Paragraphs>
  <Slides>43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50" baseType="lpstr">
      <vt:lpstr>Arial</vt:lpstr>
      <vt:lpstr>Calibri</vt:lpstr>
      <vt:lpstr>Cambria Math</vt:lpstr>
      <vt:lpstr>Gill Sans Nova Light</vt:lpstr>
      <vt:lpstr>Goudy Old Style</vt:lpstr>
      <vt:lpstr>Lato</vt:lpstr>
      <vt:lpstr>Office Theme</vt:lpstr>
      <vt:lpstr>Métodos No Paramétricos I:  Histogramas</vt:lpstr>
      <vt:lpstr>En la clase de hoy</vt:lpstr>
      <vt:lpstr>Cuestiones operativas del curso: Próximos Deadlines</vt:lpstr>
      <vt:lpstr>Breve Repaso Clase Anterior</vt:lpstr>
      <vt:lpstr>Intuición: ¿Cómo estimamos la probabilidad de tirar el dardo en un punto y_0?</vt:lpstr>
      <vt:lpstr>Histograma: Formalmente I</vt:lpstr>
      <vt:lpstr>Histograma: Formalmente II</vt:lpstr>
      <vt:lpstr>Histograma: Intuición  </vt:lpstr>
      <vt:lpstr>Sesgo del Histograma: Intuición </vt:lpstr>
      <vt:lpstr>Consideraciones para la Visualización</vt:lpstr>
      <vt:lpstr>Kernels</vt:lpstr>
      <vt:lpstr>Kernels: Formula</vt:lpstr>
      <vt:lpstr>Kernels: Intuición </vt:lpstr>
      <vt:lpstr>Kernels: Formalmente</vt:lpstr>
      <vt:lpstr>Kernels: Ilustración por tipo de función</vt:lpstr>
      <vt:lpstr>Propiedades del estimador de densidad de Kernel</vt:lpstr>
      <vt:lpstr>Aplicaciones en Economía del Consumidor</vt:lpstr>
      <vt:lpstr>Dos artículos usan y estudian los histogramas entre consumidores</vt:lpstr>
      <vt:lpstr>Aplicación 1: Hábitos de consumo de gaseosas y cervezas usando histogramas</vt:lpstr>
      <vt:lpstr>Motivación: Los consumidores somos distintos</vt:lpstr>
      <vt:lpstr>Índice de Habito en el Consumo</vt:lpstr>
      <vt:lpstr>Distribución de consumo de gaseosas</vt:lpstr>
      <vt:lpstr>Distribución de consumo de cerveza</vt:lpstr>
      <vt:lpstr>Lecciones importantes</vt:lpstr>
      <vt:lpstr>Aplicación 2: Efectos de la visualización de los Histogramas</vt:lpstr>
      <vt:lpstr>Motivación: Decisiones viendo reviews</vt:lpstr>
      <vt:lpstr>Motivación: Rating de películas</vt:lpstr>
      <vt:lpstr>Idea Prinpcipal: Decisiones de consumo</vt:lpstr>
      <vt:lpstr>Experimento con posibles ratings</vt:lpstr>
      <vt:lpstr>Lecciones de los estudios</vt:lpstr>
      <vt:lpstr>Aplicaciones en Economía Laboral</vt:lpstr>
      <vt:lpstr>Dos artículos explotan la estimación de densidades en el ingreso</vt:lpstr>
      <vt:lpstr>Aplicación 1: Kernels en la Distribución del Ingreso</vt:lpstr>
      <vt:lpstr>Paper seminal en Economía Laboral</vt:lpstr>
      <vt:lpstr>Ilustración de la Distribución del Ingreso</vt:lpstr>
      <vt:lpstr>Aplicación 2: Kernels en la Distribución del Ingreso y Salario Mínimo </vt:lpstr>
      <vt:lpstr>Aplicación en Brasil de una idea similar</vt:lpstr>
      <vt:lpstr>Distribuciones Teóricas </vt:lpstr>
      <vt:lpstr>Distribuciones de Ingreso</vt:lpstr>
      <vt:lpstr>Implicancias</vt:lpstr>
      <vt:lpstr>Conclusiones finales</vt:lpstr>
      <vt:lpstr>¿Qué aprendimos hoy?</vt:lpstr>
      <vt:lpstr>¿Dudas, consultas?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data, Aprendizaje y Minería de Datos:  Perspectivas, ideas y herramientas para economistas</dc:title>
  <dc:creator>Romero, Maria Noelia</dc:creator>
  <cp:lastModifiedBy>Noelia Romero</cp:lastModifiedBy>
  <cp:revision>354</cp:revision>
  <dcterms:created xsi:type="dcterms:W3CDTF">2023-06-12T20:51:31Z</dcterms:created>
  <dcterms:modified xsi:type="dcterms:W3CDTF">2025-04-10T21:59:34Z</dcterms:modified>
</cp:coreProperties>
</file>

<file path=docProps/thumbnail.jpeg>
</file>